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4" r:id="rId9"/>
    <p:sldId id="265"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E2969C7E-0D3A-4E78-B4D8-C46FC0CB5039}" type="datetimeFigureOut">
              <a:rPr lang="en-US" smtClean="0"/>
              <a:t>6/25/2024</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6F7C34D4-258E-4C22-89AA-D5BE0A74687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969C7E-0D3A-4E78-B4D8-C46FC0CB5039}"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C34D4-258E-4C22-89AA-D5BE0A74687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969C7E-0D3A-4E78-B4D8-C46FC0CB5039}"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C34D4-258E-4C22-89AA-D5BE0A7468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E2969C7E-0D3A-4E78-B4D8-C46FC0CB5039}" type="datetimeFigureOut">
              <a:rPr lang="en-US" smtClean="0"/>
              <a:t>6/25/2024</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6F7C34D4-258E-4C22-89AA-D5BE0A74687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E2969C7E-0D3A-4E78-B4D8-C46FC0CB5039}" type="datetimeFigureOut">
              <a:rPr lang="en-US" smtClean="0"/>
              <a:t>6/25/2024</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6F7C34D4-258E-4C22-89AA-D5BE0A746871}"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E2969C7E-0D3A-4E78-B4D8-C46FC0CB5039}" type="datetimeFigureOut">
              <a:rPr lang="en-US" smtClean="0"/>
              <a:t>6/25/2024</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6F7C34D4-258E-4C22-89AA-D5BE0A74687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E2969C7E-0D3A-4E78-B4D8-C46FC0CB5039}" type="datetimeFigureOut">
              <a:rPr lang="en-US" smtClean="0"/>
              <a:t>6/25/2024</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6F7C34D4-258E-4C22-89AA-D5BE0A74687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2969C7E-0D3A-4E78-B4D8-C46FC0CB5039}" type="datetimeFigureOut">
              <a:rPr lang="en-US" smtClean="0"/>
              <a:t>6/25/2024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7C34D4-258E-4C22-89AA-D5BE0A7468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E2969C7E-0D3A-4E78-B4D8-C46FC0CB5039}" type="datetimeFigureOut">
              <a:rPr lang="en-US" smtClean="0"/>
              <a:t>6/25/2024</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6F7C34D4-258E-4C22-89AA-D5BE0A7468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E2969C7E-0D3A-4E78-B4D8-C46FC0CB5039}" type="datetimeFigureOut">
              <a:rPr lang="en-US" smtClean="0"/>
              <a:t>6/25/2024</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6F7C34D4-258E-4C22-89AA-D5BE0A74687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E2969C7E-0D3A-4E78-B4D8-C46FC0CB5039}" type="datetimeFigureOut">
              <a:rPr lang="en-US" smtClean="0"/>
              <a:t>6/25/2024</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6F7C34D4-258E-4C22-89AA-D5BE0A74687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2969C7E-0D3A-4E78-B4D8-C46FC0CB5039}" type="datetimeFigureOut">
              <a:rPr lang="en-US" smtClean="0"/>
              <a:t>6/25/2024</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6F7C34D4-258E-4C22-89AA-D5BE0A74687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Public </a:t>
            </a:r>
            <a:r>
              <a:rPr lang="en-US" b="1" dirty="0" smtClean="0"/>
              <a:t>Finance-Meaning, Scope and Functions</a:t>
            </a:r>
            <a:endParaRPr lang="en-US" b="1" dirty="0"/>
          </a:p>
        </p:txBody>
      </p:sp>
      <p:sp>
        <p:nvSpPr>
          <p:cNvPr id="3" name="Subtitle 2"/>
          <p:cNvSpPr>
            <a:spLocks noGrp="1"/>
          </p:cNvSpPr>
          <p:nvPr>
            <p:ph type="subTitle" idx="1"/>
          </p:nvPr>
        </p:nvSpPr>
        <p:spPr>
          <a:xfrm>
            <a:off x="540544" y="4429132"/>
            <a:ext cx="8062912" cy="2071702"/>
          </a:xfrm>
        </p:spPr>
        <p:txBody>
          <a:bodyPr>
            <a:normAutofit/>
          </a:bodyPr>
          <a:lstStyle/>
          <a:p>
            <a:r>
              <a:rPr lang="en-US" b="1" dirty="0" smtClean="0">
                <a:latin typeface="Arial Narrow" pitchFamily="34" charset="0"/>
              </a:rPr>
              <a:t>Dr. </a:t>
            </a:r>
            <a:r>
              <a:rPr lang="en-US" b="1" dirty="0" err="1" smtClean="0">
                <a:latin typeface="Arial Narrow" pitchFamily="34" charset="0"/>
              </a:rPr>
              <a:t>Biswajit</a:t>
            </a:r>
            <a:r>
              <a:rPr lang="en-US" b="1" dirty="0" smtClean="0">
                <a:latin typeface="Arial Narrow" pitchFamily="34" charset="0"/>
              </a:rPr>
              <a:t> Das</a:t>
            </a:r>
          </a:p>
          <a:p>
            <a:r>
              <a:rPr lang="en-US" b="1" dirty="0" smtClean="0">
                <a:latin typeface="Arial Narrow" pitchFamily="34" charset="0"/>
              </a:rPr>
              <a:t>Associate Prof. Dept. of Economics</a:t>
            </a:r>
          </a:p>
          <a:p>
            <a:r>
              <a:rPr lang="en-US" b="1" dirty="0" smtClean="0">
                <a:latin typeface="Arial Narrow" pitchFamily="34" charset="0"/>
              </a:rPr>
              <a:t>CBCS ECO-HE-5036</a:t>
            </a:r>
            <a:endParaRPr lang="en-US" b="1" dirty="0">
              <a:latin typeface="Arial Narrow"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pic>
        <p:nvPicPr>
          <p:cNvPr id="4" name="Content Placeholder 3" descr="WhatsApp Image 2024-02-11 at 11.04.23 PM.jpeg"/>
          <p:cNvPicPr>
            <a:picLocks noGrp="1" noChangeAspect="1"/>
          </p:cNvPicPr>
          <p:nvPr>
            <p:ph idx="1"/>
          </p:nvPr>
        </p:nvPicPr>
        <p:blipFill>
          <a:blip r:embed="rId2"/>
          <a:stretch>
            <a:fillRect/>
          </a:stretch>
        </p:blipFill>
        <p:spPr>
          <a:xfrm>
            <a:off x="1508873" y="1882775"/>
            <a:ext cx="6126253" cy="4572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70"/>
            <a:ext cx="8229600" cy="488968"/>
          </a:xfrm>
        </p:spPr>
        <p:txBody>
          <a:bodyPr>
            <a:normAutofit fontScale="90000"/>
          </a:bodyPr>
          <a:lstStyle/>
          <a:p>
            <a:r>
              <a:rPr lang="en-US" b="1" dirty="0"/>
              <a:t>What is Public Finance?</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a:t>In simple layman’s terms, public finance is the study of finance related to government entities. It revolves around the role of government income and expenditure in the economy.</a:t>
            </a:r>
          </a:p>
          <a:p>
            <a:pPr algn="just"/>
            <a:r>
              <a:rPr lang="en-US" b="1" dirty="0"/>
              <a:t>Prof. Dalton, in his book Principles of Public Finance, states that “Public Finance is concerned with income and expenditure of public authorities and with the adjustment of one to the other</a:t>
            </a:r>
            <a:r>
              <a:rPr lang="en-US" b="1" dirty="0" smtClean="0"/>
              <a:t>”</a:t>
            </a:r>
          </a:p>
          <a:p>
            <a:pPr algn="just"/>
            <a:r>
              <a:rPr lang="en-US" b="1" dirty="0"/>
              <a:t>By this definition, we can understand that public finance deals with the income and expenditure of government entities at any level, be it central, state, or local. However, in the modern-day context, public finance has a wider scope – it studies the impact of government policies on the economy.</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56"/>
            <a:ext cx="8229600" cy="1214446"/>
          </a:xfrm>
        </p:spPr>
        <p:txBody>
          <a:bodyPr>
            <a:normAutofit fontScale="90000"/>
          </a:bodyPr>
          <a:lstStyle/>
          <a:p>
            <a:r>
              <a:rPr lang="en-US" b="1" dirty="0"/>
              <a:t>The scope of Public Finance</a:t>
            </a:r>
            <a:br>
              <a:rPr lang="en-US" b="1" dirty="0"/>
            </a:br>
            <a:endParaRPr lang="en-US" b="1" dirty="0"/>
          </a:p>
        </p:txBody>
      </p:sp>
      <p:sp>
        <p:nvSpPr>
          <p:cNvPr id="3" name="Content Placeholder 2"/>
          <p:cNvSpPr>
            <a:spLocks noGrp="1"/>
          </p:cNvSpPr>
          <p:nvPr>
            <p:ph idx="1"/>
          </p:nvPr>
        </p:nvSpPr>
        <p:spPr/>
        <p:txBody>
          <a:bodyPr>
            <a:normAutofit fontScale="85000" lnSpcReduction="10000"/>
          </a:bodyPr>
          <a:lstStyle/>
          <a:p>
            <a:pPr algn="just"/>
            <a:r>
              <a:rPr lang="en-US" b="1" dirty="0"/>
              <a:t>Public </a:t>
            </a:r>
            <a:r>
              <a:rPr lang="en-US" b="1" dirty="0" smtClean="0"/>
              <a:t>Income-</a:t>
            </a:r>
          </a:p>
          <a:p>
            <a:pPr algn="just"/>
            <a:r>
              <a:rPr lang="en-US" b="1" dirty="0" smtClean="0"/>
              <a:t>As </a:t>
            </a:r>
            <a:r>
              <a:rPr lang="en-US" b="1" dirty="0"/>
              <a:t>the name suggests, public income refers to the income of the government. The government earns income in two ways – tax income and non-tax income. Tax income is easy to recognize; it’s the tax paid by people of the country in the form of income tax, sales tax, duties, etc. On the other hand, non-tax income includes interest income from lending money to other countries, rent &amp; income from government properties, donations from world organizations, etc.</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Public </a:t>
            </a:r>
            <a:r>
              <a:rPr lang="en-US" b="1" dirty="0" smtClean="0"/>
              <a:t>Expenditure-</a:t>
            </a:r>
            <a:endParaRPr lang="en-US" b="1" dirty="0"/>
          </a:p>
          <a:p>
            <a:pPr algn="just"/>
            <a:r>
              <a:rPr lang="en-US" b="1" dirty="0"/>
              <a:t>Public expenditure is the money spent by government entities. Logically, the government will spend money on infrastructure, defense, education, healthcare, etc., for the growth and welfare of the country.</a:t>
            </a:r>
          </a:p>
          <a:p>
            <a:pPr algn="just"/>
            <a:r>
              <a:rPr lang="en-US" b="1" dirty="0"/>
              <a:t>This area studies the objectives and classification of public expenditure, effects of expenditure in different areas, and effects of public expenditure on various factors such as employment, production, growth, etc.</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Continu</a:t>
            </a:r>
            <a:r>
              <a:rPr lang="en-US" b="1" dirty="0" smtClean="0"/>
              <a:t>..</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b="1" dirty="0"/>
              <a:t>Public </a:t>
            </a:r>
            <a:r>
              <a:rPr lang="en-US" b="1" dirty="0" smtClean="0"/>
              <a:t>Debt-</a:t>
            </a:r>
            <a:endParaRPr lang="en-US" b="1" dirty="0"/>
          </a:p>
          <a:p>
            <a:pPr algn="just"/>
            <a:r>
              <a:rPr lang="en-US" b="1" dirty="0"/>
              <a:t>When public expenditure exceeds public income, the gap is filled by borrowing money from the public or from other countries or world organizations such as The World Bank. These borrowed funds are public debt.</a:t>
            </a:r>
          </a:p>
          <a:p>
            <a:pPr algn="just"/>
            <a:r>
              <a:rPr lang="en-US" b="1" dirty="0"/>
              <a:t>This area of public finance explains the burden of public debt, why it is necessary, and its effect on the economy. It also suggests methods to manage public debt</a:t>
            </a:r>
            <a:r>
              <a:rPr lang="en-US" dirty="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b="1" dirty="0"/>
          </a:p>
        </p:txBody>
      </p:sp>
      <p:sp>
        <p:nvSpPr>
          <p:cNvPr id="3" name="Content Placeholder 2"/>
          <p:cNvSpPr>
            <a:spLocks noGrp="1"/>
          </p:cNvSpPr>
          <p:nvPr>
            <p:ph idx="1"/>
          </p:nvPr>
        </p:nvSpPr>
        <p:spPr/>
        <p:txBody>
          <a:bodyPr>
            <a:normAutofit fontScale="85000" lnSpcReduction="20000"/>
          </a:bodyPr>
          <a:lstStyle/>
          <a:p>
            <a:pPr algn="just"/>
            <a:r>
              <a:rPr lang="en-US" b="1" dirty="0"/>
              <a:t>Financial </a:t>
            </a:r>
            <a:r>
              <a:rPr lang="en-US" b="1" dirty="0" smtClean="0"/>
              <a:t>Administration-</a:t>
            </a:r>
            <a:endParaRPr lang="en-US" b="1" dirty="0"/>
          </a:p>
          <a:p>
            <a:pPr algn="just"/>
            <a:r>
              <a:rPr lang="en-US" b="1" dirty="0"/>
              <a:t>As the name suggests, this area of public finance is all about the administration of all public finance, i.e., public income, public expenditure, and public debt. Financial administration includes preparing, passing, and implementing government budgets and various government policies. It also studies the policy impact on the social-economic environment, inter-governmental relationships, foreign relationships, etc.</a:t>
            </a:r>
          </a:p>
          <a:p>
            <a:r>
              <a:rPr lang="en-US" dirty="0" smtClean="0"/>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70"/>
            <a:ext cx="8229600" cy="488968"/>
          </a:xfrm>
        </p:spPr>
        <p:txBody>
          <a:bodyPr>
            <a:normAutofit fontScale="90000"/>
          </a:bodyPr>
          <a:lstStyle/>
          <a:p>
            <a:r>
              <a:rPr lang="en-US" b="1" dirty="0"/>
              <a:t>Functions of Public Finance</a:t>
            </a:r>
            <a:br>
              <a:rPr lang="en-US" b="1" dirty="0"/>
            </a:br>
            <a:endParaRPr lang="en-US" b="1" dirty="0"/>
          </a:p>
        </p:txBody>
      </p:sp>
      <p:sp>
        <p:nvSpPr>
          <p:cNvPr id="3" name="Content Placeholder 2"/>
          <p:cNvSpPr>
            <a:spLocks noGrp="1"/>
          </p:cNvSpPr>
          <p:nvPr>
            <p:ph idx="1"/>
          </p:nvPr>
        </p:nvSpPr>
        <p:spPr/>
        <p:txBody>
          <a:bodyPr>
            <a:normAutofit fontScale="55000" lnSpcReduction="20000"/>
          </a:bodyPr>
          <a:lstStyle/>
          <a:p>
            <a:pPr algn="just"/>
            <a:r>
              <a:rPr lang="en-US" b="1" dirty="0"/>
              <a:t>The Allocation </a:t>
            </a:r>
            <a:r>
              <a:rPr lang="en-US" b="1" dirty="0" smtClean="0"/>
              <a:t>Function-</a:t>
            </a:r>
            <a:endParaRPr lang="en-US" b="1" dirty="0"/>
          </a:p>
          <a:p>
            <a:pPr algn="just"/>
            <a:r>
              <a:rPr lang="en-US" b="1" dirty="0"/>
              <a:t>There are two types of goods in an economy – private goods and public goods. Private goods have a kind of exclusivity to themselves. Only those who pay for these goods can get the benefit of such goods, for example – a car. In contrast, public goods are non-exclusive. Regardless of paying or not, everyone can benefit from public goods, for example, a road</a:t>
            </a:r>
            <a:r>
              <a:rPr lang="en-US" b="1" dirty="0" smtClean="0"/>
              <a:t>.</a:t>
            </a:r>
          </a:p>
          <a:p>
            <a:pPr algn="just"/>
            <a:endParaRPr lang="en-US" b="1" dirty="0" smtClean="0"/>
          </a:p>
          <a:p>
            <a:pPr algn="just"/>
            <a:r>
              <a:rPr lang="en-US" b="1" dirty="0"/>
              <a:t>The allocation function deals with the allocation of such public goods. The government has to perform various functions such as maintaining law and order, defense against foreign attacks, providing healthcare and education, building infrastructure, etc. The list is endless. The performance of these functions requires large-scale expenditure, and it is important to allocate the expenditure efficiently. The allocation function studies how to allocate public expenditure most efficiently to reap maximum benefits with the available public wealth.</a:t>
            </a:r>
          </a:p>
          <a:p>
            <a:pPr>
              <a:buNone/>
            </a:pP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71546"/>
            <a:ext cx="8229600" cy="346092"/>
          </a:xfrm>
        </p:spPr>
        <p:txBody>
          <a:bodyPr>
            <a:normAutofit fontScale="90000"/>
          </a:bodyPr>
          <a:lstStyle/>
          <a:p>
            <a:r>
              <a:rPr lang="en-US" b="1" dirty="0"/>
              <a:t>The Distribution Function</a:t>
            </a:r>
            <a:br>
              <a:rPr lang="en-US" b="1" dirty="0"/>
            </a:br>
            <a:endParaRPr lang="en-US" b="1" dirty="0"/>
          </a:p>
        </p:txBody>
      </p:sp>
      <p:sp>
        <p:nvSpPr>
          <p:cNvPr id="3" name="Content Placeholder 2"/>
          <p:cNvSpPr>
            <a:spLocks noGrp="1"/>
          </p:cNvSpPr>
          <p:nvPr>
            <p:ph idx="1"/>
          </p:nvPr>
        </p:nvSpPr>
        <p:spPr/>
        <p:txBody>
          <a:bodyPr>
            <a:normAutofit fontScale="70000" lnSpcReduction="20000"/>
          </a:bodyPr>
          <a:lstStyle/>
          <a:p>
            <a:pPr algn="just"/>
            <a:r>
              <a:rPr lang="en-US" b="1" dirty="0"/>
              <a:t>There are large disparities in income and wealth in every country in the world. These income inequalities plague society and increase the crime rate of the country. The distribution function of public finance is to lessen these inequalities as much as possible through the redistribution of income and wealth.</a:t>
            </a:r>
          </a:p>
          <a:p>
            <a:r>
              <a:rPr lang="en-US" b="1" dirty="0"/>
              <a:t>In public finance, primarily three measures are outlined to achieve this target </a:t>
            </a:r>
            <a:r>
              <a:rPr lang="en-US" b="1" dirty="0" smtClean="0"/>
              <a:t>–</a:t>
            </a:r>
          </a:p>
          <a:p>
            <a:r>
              <a:rPr lang="en-US" b="1" dirty="0"/>
              <a:t>A tax-transfer scheme or using progressive taxing, i.e., in simpler words charging higher tax from the rich and giving subsidies to the low-income</a:t>
            </a:r>
          </a:p>
          <a:p>
            <a:r>
              <a:rPr lang="en-US" b="1" dirty="0"/>
              <a:t>Progressive taxes can be used to finance public services such as affordable housing, health care, etc.</a:t>
            </a:r>
          </a:p>
          <a:p>
            <a:r>
              <a:rPr lang="en-US" b="1" dirty="0"/>
              <a:t>A higher tax can be applied to luxury goods or goods that are purchased by the high-income group, for example, higher taxes on luxury cars.</a:t>
            </a:r>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560406"/>
          </a:xfrm>
        </p:spPr>
        <p:txBody>
          <a:bodyPr>
            <a:normAutofit fontScale="90000"/>
          </a:bodyPr>
          <a:lstStyle/>
          <a:p>
            <a:r>
              <a:rPr lang="en-US" b="1" dirty="0"/>
              <a:t>The Stabilization Function</a:t>
            </a:r>
            <a:br>
              <a:rPr lang="en-US" b="1" dirty="0"/>
            </a:br>
            <a:endParaRPr lang="en-US" b="1" dirty="0"/>
          </a:p>
        </p:txBody>
      </p:sp>
      <p:sp>
        <p:nvSpPr>
          <p:cNvPr id="3" name="Content Placeholder 2"/>
          <p:cNvSpPr>
            <a:spLocks noGrp="1"/>
          </p:cNvSpPr>
          <p:nvPr>
            <p:ph idx="1"/>
          </p:nvPr>
        </p:nvSpPr>
        <p:spPr/>
        <p:txBody>
          <a:bodyPr>
            <a:normAutofit fontScale="77500" lnSpcReduction="20000"/>
          </a:bodyPr>
          <a:lstStyle/>
          <a:p>
            <a:pPr algn="just"/>
            <a:r>
              <a:rPr lang="en-US" b="1" dirty="0"/>
              <a:t>Every economy goes through periods of booms and depression. It’s the most normal and common business cycle that leads to this scenario. However, these periods cause instability in the economy. The objective of the stabilization function is to eliminate or at least reduce these business fluctuations and their impact on the economy. Policies such as deficit budgeting during the time of depression and surplus budgeting during the time of boom helps achieve the required economic stability</a:t>
            </a:r>
            <a:r>
              <a:rPr lang="en-US" b="1" dirty="0" smtClean="0"/>
              <a:t>.</a:t>
            </a:r>
          </a:p>
          <a:p>
            <a:pPr algn="just"/>
            <a:endParaRPr lang="en-US" b="1" dirty="0" smtClean="0"/>
          </a:p>
          <a:p>
            <a:pPr algn="just"/>
            <a:r>
              <a:rPr lang="en-US" b="1" dirty="0"/>
              <a:t>Now that we understand the study of public finance, we must look into its practical applications.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TotalTime>
  <Words>880</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Verve</vt:lpstr>
      <vt:lpstr>Public Finance-Meaning, Scope and Functions</vt:lpstr>
      <vt:lpstr>What is Public Finance? </vt:lpstr>
      <vt:lpstr>The scope of Public Finance </vt:lpstr>
      <vt:lpstr>Cont.</vt:lpstr>
      <vt:lpstr>Continu..</vt:lpstr>
      <vt:lpstr>Cont.</vt:lpstr>
      <vt:lpstr>Functions of Public Finance </vt:lpstr>
      <vt:lpstr>The Distribution Function </vt:lpstr>
      <vt:lpstr>The Stabilization Function </vt:lpstr>
      <vt:lpstr>Thank you</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Finance-Meaning, Scope and Functions</dc:title>
  <dc:creator>lenovo</dc:creator>
  <cp:lastModifiedBy>lenovo</cp:lastModifiedBy>
  <cp:revision>3</cp:revision>
  <dcterms:created xsi:type="dcterms:W3CDTF">2024-06-25T07:10:49Z</dcterms:created>
  <dcterms:modified xsi:type="dcterms:W3CDTF">2024-06-25T07:25:44Z</dcterms:modified>
</cp:coreProperties>
</file>