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75" r:id="rId5"/>
    <p:sldId id="258" r:id="rId6"/>
    <p:sldId id="268" r:id="rId7"/>
    <p:sldId id="261" r:id="rId8"/>
    <p:sldId id="259" r:id="rId9"/>
    <p:sldId id="260" r:id="rId10"/>
    <p:sldId id="262" r:id="rId11"/>
    <p:sldId id="269" r:id="rId12"/>
    <p:sldId id="270" r:id="rId13"/>
    <p:sldId id="271" r:id="rId14"/>
    <p:sldId id="263" r:id="rId15"/>
    <p:sldId id="264" r:id="rId16"/>
    <p:sldId id="272" r:id="rId17"/>
    <p:sldId id="265" r:id="rId18"/>
    <p:sldId id="266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333A8-458D-4F27-AB37-ACF08A061817}" type="datetimeFigureOut">
              <a:rPr lang="en-US" smtClean="0"/>
              <a:pPr/>
              <a:t>6/22/2020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A25EE-BC66-4E8B-8CBB-2C72FF9E04A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H.S 2</a:t>
            </a:r>
            <a:r>
              <a:rPr lang="en-US" b="1" i="1" baseline="30000" dirty="0" smtClean="0"/>
              <a:t>ND</a:t>
            </a:r>
            <a:r>
              <a:rPr lang="en-US" b="1" i="1" dirty="0" smtClean="0"/>
              <a:t> YEAR(Arts)</a:t>
            </a:r>
            <a:br>
              <a:rPr lang="en-US" b="1" i="1" dirty="0" smtClean="0"/>
            </a:br>
            <a:r>
              <a:rPr lang="en-US" b="1" i="1" dirty="0" smtClean="0"/>
              <a:t>POLITICAL SCIENCE</a:t>
            </a: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</a:t>
            </a:r>
            <a:r>
              <a:rPr lang="en-US" b="1" dirty="0" smtClean="0"/>
              <a:t>PART- A: </a:t>
            </a:r>
            <a:r>
              <a:rPr lang="en-US" b="1" dirty="0" smtClean="0">
                <a:solidFill>
                  <a:srgbClr val="00B0F0"/>
                </a:solidFill>
              </a:rPr>
              <a:t>Contemporary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World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Politics</a:t>
            </a:r>
          </a:p>
          <a:p>
            <a:pPr>
              <a:buNone/>
            </a:pPr>
            <a:r>
              <a:rPr lang="en-US" b="1" dirty="0" smtClean="0"/>
              <a:t>                               Chapter 1:</a:t>
            </a:r>
          </a:p>
          <a:p>
            <a:pPr>
              <a:buNone/>
            </a:pPr>
            <a:r>
              <a:rPr lang="en-US" sz="4800" b="1" dirty="0" smtClean="0"/>
              <a:t>     </a:t>
            </a:r>
            <a:r>
              <a:rPr lang="en-US" sz="6600" b="1" dirty="0" smtClean="0">
                <a:solidFill>
                  <a:srgbClr val="002060"/>
                </a:solidFill>
              </a:rPr>
              <a:t>THE </a:t>
            </a:r>
            <a:r>
              <a:rPr lang="en-US" sz="6600" b="1" dirty="0" smtClean="0">
                <a:solidFill>
                  <a:srgbClr val="002060"/>
                </a:solidFill>
              </a:rPr>
              <a:t>COLD WAR ERA</a:t>
            </a:r>
            <a:endParaRPr lang="en-IN" sz="6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MILITARY BLOCKS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North Atlantic Treaty Organization or NATO-1949: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WARSAW-1955: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SEATO- South East Asian Treaty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CENTRO- Central Treaty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dirty="0" smtClean="0"/>
              <a:t>NATO, WARSAW ETC…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65515" y="1285860"/>
            <a:ext cx="9906070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Why did the Small States join the BIG POWER…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Big power promised protection and security to them.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did the big powers receive from the small states…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Natural resources like oil, minerals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Territory to have military base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Spying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Markets to sell weapons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and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Expanded their belief or ideology in order to win the battle of ideology.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Disarmament Treaties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Limited Test Ban Treaty, 1963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 proliferation Treaty 1968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SALT I, SALT II, 1972, 79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NAM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572660" cy="4768865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group of countries (gained independence after second world war)who did not join both the power blocks and tried to remain independent.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     FIVE PILLARS OF NAM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INDIA     EGYPT        GHANA      INDONESIA  YUGOSLOVIA</a:t>
            </a:r>
          </a:p>
          <a:p>
            <a:pPr>
              <a:buNone/>
            </a:pPr>
            <a:r>
              <a:rPr lang="en-US" dirty="0" smtClean="0"/>
              <a:t>Nehru     Nasser    K. Nkrumah   Sukarno            Tito  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Minus 3"/>
          <p:cNvSpPr/>
          <p:nvPr/>
        </p:nvSpPr>
        <p:spPr>
          <a:xfrm>
            <a:off x="-1714544" y="3643314"/>
            <a:ext cx="12358774" cy="35719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28596" y="3786190"/>
            <a:ext cx="357190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own Arrow 6"/>
          <p:cNvSpPr/>
          <p:nvPr/>
        </p:nvSpPr>
        <p:spPr>
          <a:xfrm>
            <a:off x="2071670" y="3714752"/>
            <a:ext cx="214314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4000496" y="3786190"/>
            <a:ext cx="28575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Down Arrow 8"/>
          <p:cNvSpPr/>
          <p:nvPr/>
        </p:nvSpPr>
        <p:spPr>
          <a:xfrm>
            <a:off x="5786446" y="3786190"/>
            <a:ext cx="285752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Down Arrow 9"/>
          <p:cNvSpPr/>
          <p:nvPr/>
        </p:nvSpPr>
        <p:spPr>
          <a:xfrm>
            <a:off x="8429652" y="3714752"/>
            <a:ext cx="28575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Aim of NAM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maintain independence having equal distance from both the super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powers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oppose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olonisation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ecolonisation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provide a common platform to the third world and newly independent countries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REDUCE THE TENSION OF COLD WAR.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NIEO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NIEO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RESTRUCTURING OF EXISTING ECONOMIC ORDER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GRANT OF INTERNATIONAL DEVELOPMENTAL AID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INCREASED SHARE IN WORLD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TRADE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JUSTICE AND EQUALITY IN WORLD ECONOMIC ORDER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RELEVANCE OF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IN POST COLD WAR ERA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provides common platform to the third world countries to discuss and solve their problems.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still can play a very important role in protecting the third world countries from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decolonisation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India’s Role in Cold War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fold role-</a:t>
            </a: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it maintained a distance from both the super powers AND THEREBY HELPED IN  PREVENTING THE SPREAD OF COLD WAR IN NEW AREAS.</a:t>
            </a: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it tried to reduce the tension between the two superpowers either individually or through NAM.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WHAT WILL WE READ IN THIS CHAPTER…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995750"/>
          </a:xfrm>
        </p:spPr>
        <p:txBody>
          <a:bodyPr>
            <a:normAutofit/>
          </a:bodyPr>
          <a:lstStyle/>
          <a:p>
            <a:pPr marL="571500" indent="-571500">
              <a:buAutoNum type="romanLcPeriod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is Cold War…Meaning, Leaders</a:t>
            </a:r>
          </a:p>
          <a:p>
            <a:pPr marL="571500" indent="-571500">
              <a:buAutoNum type="romanLcPeriod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Background of cold war.. 2</a:t>
            </a:r>
            <a:r>
              <a:rPr lang="en-US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world war &amp; Hiroshima , Nagasaki incident</a:t>
            </a:r>
          </a:p>
          <a:p>
            <a:pPr marL="571500" indent="-571500">
              <a:buAutoNum type="romanLcPeriod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Tension Areas..Cuban Missile Crisis</a:t>
            </a:r>
          </a:p>
          <a:p>
            <a:pPr marL="571500" indent="-571500">
              <a:buAutoNum type="romanLcPeriod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296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</a:t>
            </a:r>
            <a:endParaRPr lang="en-IN" sz="8800" dirty="0">
              <a:solidFill>
                <a:srgbClr val="002060"/>
              </a:solidFill>
            </a:endParaRPr>
          </a:p>
        </p:txBody>
      </p:sp>
      <p:pic>
        <p:nvPicPr>
          <p:cNvPr id="1027" name="Picture 3" descr="D:\My Files\Desktop\New Doc 05-28-2020 11.47.48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5429240"/>
            <a:ext cx="3328982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   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iv.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DETTERENCE ….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COLD WAR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 WAR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V.  Military BLOCKS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VI.  Disarmament Treaties</a:t>
            </a:r>
          </a:p>
          <a:p>
            <a:pPr marL="571500" indent="-571500">
              <a:buAutoNum type="romanLcPeriod" startAt="7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NAM- Emergence, NIEO, Relevance</a:t>
            </a:r>
          </a:p>
          <a:p>
            <a:pPr marL="571500" indent="-571500">
              <a:buAutoNum type="romanLcPeriod" startAt="7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Role of India in Cold War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is Contemporary World Politics..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Incidents and political situation of the world since 1991.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may be National, Regional and Global.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MEANING OF COLD WAR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direct conflict.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Conflict over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IDEOLOGIES</a:t>
            </a: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refers to the competition , tensions and a series of confrontation between the US and USSR.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4357686" y="2643182"/>
            <a:ext cx="1000132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3214678" y="2786058"/>
            <a:ext cx="107157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643042" y="3286124"/>
            <a:ext cx="2428892" cy="2428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CAPITALISM</a:t>
            </a:r>
          </a:p>
          <a:p>
            <a:pPr algn="ctr"/>
            <a:r>
              <a:rPr lang="en-US" dirty="0" smtClean="0"/>
              <a:t>(USA)</a:t>
            </a:r>
            <a:endParaRPr lang="en-IN" dirty="0"/>
          </a:p>
        </p:txBody>
      </p:sp>
      <p:sp>
        <p:nvSpPr>
          <p:cNvPr id="10" name="Oval 9"/>
          <p:cNvSpPr/>
          <p:nvPr/>
        </p:nvSpPr>
        <p:spPr>
          <a:xfrm>
            <a:off x="5286380" y="3357562"/>
            <a:ext cx="2357454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SOCIALISM</a:t>
            </a:r>
          </a:p>
          <a:p>
            <a:pPr algn="ctr"/>
            <a:r>
              <a:rPr lang="en-US" dirty="0" smtClean="0"/>
              <a:t>(USSR)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IDEOLOGIES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CAPITALISM                                 SOCIALISM</a:t>
            </a:r>
          </a:p>
          <a:p>
            <a:pPr>
              <a:buNone/>
            </a:pPr>
            <a:endParaRPr lang="en-US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FREE MARKET                          STATE CONTROLLED ECONOMY                                        </a:t>
            </a:r>
            <a:r>
              <a:rPr lang="en-US" dirty="0" err="1" smtClean="0"/>
              <a:t>ECONOMY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COLD WAR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 WAR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DETTERENCE </a:t>
            </a:r>
            <a:r>
              <a:rPr lang="en-US" b="1" dirty="0" smtClean="0"/>
              <a:t>LOGIC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Possession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nuclear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weapon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both the superpowers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Cost of using nuclear weapon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OTHER REASONS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Role of UNO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Disarmament Treaties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Background of Cold War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End of Second World War between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Allied powers and Axis power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USA,USSR,BRITAIN        GERMAN, JAPAN, ITALY  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FRANCE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Atom Bomb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IN Hiroshima and Nagasaki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2214546" y="2214554"/>
            <a:ext cx="142876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5214942" y="2214554"/>
            <a:ext cx="142876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TENSION AREAS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CUBAN MISSILE CRISIS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CONGO WAR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AFGHANISTAN WAR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KOREAN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Berlin crisis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526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H.S 2ND YEAR(Arts) POLITICAL SCIENCE</vt:lpstr>
      <vt:lpstr>WHAT WILL WE READ IN THIS CHAPTER…</vt:lpstr>
      <vt:lpstr>                                               2</vt:lpstr>
      <vt:lpstr>What is Contemporary World Politics..</vt:lpstr>
      <vt:lpstr>MEANING OF COLD WAR</vt:lpstr>
      <vt:lpstr>THE IDEOLOGIES</vt:lpstr>
      <vt:lpstr>COLD WAR not HOT WAR</vt:lpstr>
      <vt:lpstr>Background of Cold War</vt:lpstr>
      <vt:lpstr>TENSION AREAS</vt:lpstr>
      <vt:lpstr>MILITARY BLOCKS</vt:lpstr>
      <vt:lpstr>NATO, WARSAW ETC…</vt:lpstr>
      <vt:lpstr>Why did the Small States join the BIG POWER…</vt:lpstr>
      <vt:lpstr>What did the big powers receive from the small states…</vt:lpstr>
      <vt:lpstr>Disarmament Treaties</vt:lpstr>
      <vt:lpstr>NAM</vt:lpstr>
      <vt:lpstr>Aim of NAM</vt:lpstr>
      <vt:lpstr>NIEO</vt:lpstr>
      <vt:lpstr>RELEVANCE OF NAM IN POST COLD WAR ERA</vt:lpstr>
      <vt:lpstr>India’s Role in Cold War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WILL WE READ IN THIS CHAPTER…</dc:title>
  <dc:creator>User</dc:creator>
  <cp:lastModifiedBy>User</cp:lastModifiedBy>
  <cp:revision>20</cp:revision>
  <dcterms:created xsi:type="dcterms:W3CDTF">2020-06-17T05:13:28Z</dcterms:created>
  <dcterms:modified xsi:type="dcterms:W3CDTF">2020-06-22T17:31:16Z</dcterms:modified>
</cp:coreProperties>
</file>