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58" r:id="rId5"/>
    <p:sldId id="259" r:id="rId6"/>
    <p:sldId id="266" r:id="rId7"/>
    <p:sldId id="260" r:id="rId8"/>
    <p:sldId id="261" r:id="rId9"/>
    <p:sldId id="262" r:id="rId10"/>
    <p:sldId id="263" r:id="rId11"/>
    <p:sldId id="264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ED4BE-221E-4576-B8F8-9A134FE0638F}" type="datetimeFigureOut">
              <a:rPr lang="en-US" smtClean="0"/>
              <a:pPr/>
              <a:t>8/17/2020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4B3D3-8304-4314-B903-FA252838CB4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ED4BE-221E-4576-B8F8-9A134FE0638F}" type="datetimeFigureOut">
              <a:rPr lang="en-US" smtClean="0"/>
              <a:pPr/>
              <a:t>8/17/2020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4B3D3-8304-4314-B903-FA252838CB4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ED4BE-221E-4576-B8F8-9A134FE0638F}" type="datetimeFigureOut">
              <a:rPr lang="en-US" smtClean="0"/>
              <a:pPr/>
              <a:t>8/17/2020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4B3D3-8304-4314-B903-FA252838CB4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ED4BE-221E-4576-B8F8-9A134FE0638F}" type="datetimeFigureOut">
              <a:rPr lang="en-US" smtClean="0"/>
              <a:pPr/>
              <a:t>8/17/2020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4B3D3-8304-4314-B903-FA252838CB4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ED4BE-221E-4576-B8F8-9A134FE0638F}" type="datetimeFigureOut">
              <a:rPr lang="en-US" smtClean="0"/>
              <a:pPr/>
              <a:t>8/17/2020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4B3D3-8304-4314-B903-FA252838CB4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ED4BE-221E-4576-B8F8-9A134FE0638F}" type="datetimeFigureOut">
              <a:rPr lang="en-US" smtClean="0"/>
              <a:pPr/>
              <a:t>8/17/2020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4B3D3-8304-4314-B903-FA252838CB4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ED4BE-221E-4576-B8F8-9A134FE0638F}" type="datetimeFigureOut">
              <a:rPr lang="en-US" smtClean="0"/>
              <a:pPr/>
              <a:t>8/17/2020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4B3D3-8304-4314-B903-FA252838CB4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ED4BE-221E-4576-B8F8-9A134FE0638F}" type="datetimeFigureOut">
              <a:rPr lang="en-US" smtClean="0"/>
              <a:pPr/>
              <a:t>8/17/2020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4B3D3-8304-4314-B903-FA252838CB4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ED4BE-221E-4576-B8F8-9A134FE0638F}" type="datetimeFigureOut">
              <a:rPr lang="en-US" smtClean="0"/>
              <a:pPr/>
              <a:t>8/17/2020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4B3D3-8304-4314-B903-FA252838CB4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ED4BE-221E-4576-B8F8-9A134FE0638F}" type="datetimeFigureOut">
              <a:rPr lang="en-US" smtClean="0"/>
              <a:pPr/>
              <a:t>8/17/2020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4B3D3-8304-4314-B903-FA252838CB4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ED4BE-221E-4576-B8F8-9A134FE0638F}" type="datetimeFigureOut">
              <a:rPr lang="en-US" smtClean="0"/>
              <a:pPr/>
              <a:t>8/17/2020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4B3D3-8304-4314-B903-FA252838CB4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ED4BE-221E-4576-B8F8-9A134FE0638F}" type="datetimeFigureOut">
              <a:rPr lang="en-US" smtClean="0"/>
              <a:pPr/>
              <a:t>8/17/2020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4B3D3-8304-4314-B903-FA252838CB4E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57165"/>
            <a:ext cx="7772400" cy="1285885"/>
          </a:xfrm>
        </p:spPr>
        <p:txBody>
          <a:bodyPr>
            <a:noAutofit/>
          </a:bodyPr>
          <a:lstStyle/>
          <a:p>
            <a:r>
              <a:rPr lang="en-US" sz="6000" b="1" dirty="0" smtClean="0"/>
              <a:t>PART I</a:t>
            </a:r>
            <a:br>
              <a:rPr lang="en-US" sz="6000" b="1" dirty="0" smtClean="0"/>
            </a:br>
            <a:r>
              <a:rPr lang="en-US" sz="6000" b="1" dirty="0" smtClean="0"/>
              <a:t>Chapter II </a:t>
            </a:r>
            <a:endParaRPr lang="en-IN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85992"/>
            <a:ext cx="6400800" cy="4572008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DISINTEGRATION</a:t>
            </a:r>
            <a:r>
              <a:rPr lang="en-US" sz="4000" dirty="0" smtClean="0">
                <a:solidFill>
                  <a:srgbClr val="FF0000"/>
                </a:solidFill>
              </a:rPr>
              <a:t> OF THE </a:t>
            </a:r>
            <a:r>
              <a:rPr lang="en-US" sz="4000" b="1" dirty="0" smtClean="0">
                <a:solidFill>
                  <a:srgbClr val="FF0000"/>
                </a:solidFill>
              </a:rPr>
              <a:t>SECOND WORLD </a:t>
            </a:r>
            <a:r>
              <a:rPr lang="en-US" sz="4000" dirty="0" smtClean="0">
                <a:solidFill>
                  <a:srgbClr val="FF0000"/>
                </a:solidFill>
              </a:rPr>
              <a:t>AND THE </a:t>
            </a:r>
            <a:r>
              <a:rPr lang="en-US" sz="4000" b="1" dirty="0" smtClean="0">
                <a:solidFill>
                  <a:srgbClr val="FF0000"/>
                </a:solidFill>
              </a:rPr>
              <a:t>END </a:t>
            </a:r>
            <a:r>
              <a:rPr lang="en-US" sz="4000" dirty="0" smtClean="0">
                <a:solidFill>
                  <a:srgbClr val="FF0000"/>
                </a:solidFill>
              </a:rPr>
              <a:t>OF </a:t>
            </a:r>
            <a:r>
              <a:rPr lang="en-US" sz="4000" b="1" dirty="0" smtClean="0">
                <a:solidFill>
                  <a:srgbClr val="FF0000"/>
                </a:solidFill>
              </a:rPr>
              <a:t>BIPOLARITY</a:t>
            </a:r>
          </a:p>
          <a:p>
            <a:r>
              <a:rPr lang="as-IN" sz="4800" b="1" dirty="0" smtClean="0">
                <a:solidFill>
                  <a:srgbClr val="0070C0"/>
                </a:solidFill>
              </a:rPr>
              <a:t>দ্বিতীয় বিশ্বৰ ভাঙোন আৰু দ্বি মেৰু কেন্দ্ৰীকতাৰ অৱসান</a:t>
            </a:r>
            <a:r>
              <a:rPr lang="as-IN" sz="4800" b="1" dirty="0" smtClean="0"/>
              <a:t> </a:t>
            </a:r>
            <a:endParaRPr lang="en-US" sz="4800" b="1" dirty="0" smtClean="0">
              <a:solidFill>
                <a:srgbClr val="FF0000"/>
              </a:solidFill>
            </a:endParaRPr>
          </a:p>
          <a:p>
            <a:endParaRPr lang="en-IN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SHOCK THERAPY/</a:t>
            </a:r>
            <a:r>
              <a:rPr lang="as-IN" b="1" dirty="0" smtClean="0"/>
              <a:t> আঘাট নিৰাময়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AN EFFORT </a:t>
            </a:r>
            <a:r>
              <a:rPr lang="en-US" dirty="0" smtClean="0"/>
              <a:t>TOWARDS THE RESTRUCTURING OF POST SOCIALIST COUNTRIES BY THE CAPITALIST COUNTRIES</a:t>
            </a:r>
          </a:p>
          <a:p>
            <a:pPr>
              <a:buNone/>
            </a:pPr>
            <a:endParaRPr lang="en-IN" dirty="0" smtClean="0"/>
          </a:p>
          <a:p>
            <a:r>
              <a:rPr lang="as-IN" dirty="0" smtClean="0"/>
              <a:t>উত্তৰ সমাজবাদী ৰাষ্ট্ৰৰ অৰ্থনীতি পুনৰ প্ৰতিষ্ঠাৰ এক চেষ্টা।</a:t>
            </a:r>
            <a:endParaRPr lang="en-IN" dirty="0" smtClean="0"/>
          </a:p>
          <a:p>
            <a:pPr>
              <a:buNone/>
            </a:pPr>
            <a:r>
              <a:rPr lang="en-GB" dirty="0" smtClean="0"/>
              <a:t> </a:t>
            </a:r>
            <a:r>
              <a:rPr lang="en-US" b="1" dirty="0" smtClean="0">
                <a:solidFill>
                  <a:srgbClr val="FF0000"/>
                </a:solidFill>
              </a:rPr>
              <a:t>MAIN AIMS-/</a:t>
            </a:r>
            <a:r>
              <a:rPr lang="as-IN" dirty="0" smtClean="0"/>
              <a:t>মূল লক্ষ্যঃ</a:t>
            </a:r>
            <a:endParaRPr lang="en-IN" dirty="0" smtClean="0"/>
          </a:p>
          <a:p>
            <a:pPr>
              <a:buFont typeface="Wingdings" pitchFamily="2" charset="2"/>
              <a:buChar char="v"/>
            </a:pPr>
            <a:r>
              <a:rPr lang="en-US" sz="2800" b="1" dirty="0" smtClean="0">
                <a:solidFill>
                  <a:srgbClr val="FF0000"/>
                </a:solidFill>
              </a:rPr>
              <a:t>     </a:t>
            </a:r>
            <a:r>
              <a:rPr lang="en-US" sz="2800" b="1" dirty="0" smtClean="0">
                <a:solidFill>
                  <a:srgbClr val="7030A0"/>
                </a:solidFill>
              </a:rPr>
              <a:t>TRANSFORMATION OF ECONOMIES OF THESE COUNTRIES FROM SOCIALISM TO CAPITALISM/</a:t>
            </a:r>
            <a:r>
              <a:rPr lang="as-IN" sz="2000" dirty="0" smtClean="0"/>
              <a:t> সমাজবাদৰ পৰা পুজিবাদলৈ প্ৰত্য়াৱৰ্তন কৰোৱা</a:t>
            </a:r>
            <a:endParaRPr lang="en-US" sz="2800" b="1" dirty="0" smtClean="0">
              <a:solidFill>
                <a:srgbClr val="7030A0"/>
              </a:solidFill>
            </a:endParaRPr>
          </a:p>
          <a:p>
            <a:pPr lvl="0">
              <a:buFont typeface="Wingdings" pitchFamily="2" charset="2"/>
              <a:buChar char="v"/>
            </a:pP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smtClean="0">
                <a:solidFill>
                  <a:srgbClr val="7030A0"/>
                </a:solidFill>
              </a:rPr>
              <a:t>    </a:t>
            </a:r>
            <a:r>
              <a:rPr lang="en-US" sz="2800" b="1" dirty="0" smtClean="0">
                <a:solidFill>
                  <a:srgbClr val="0070C0"/>
                </a:solidFill>
              </a:rPr>
              <a:t>ESTABLISHMENT OF MARKET ECONOMY INSTEAD OF SELF RELIANT ECONOMY/</a:t>
            </a:r>
            <a:r>
              <a:rPr lang="as-IN" sz="2000" dirty="0" smtClean="0"/>
              <a:t>স্ব-নিৰ্ভৰ অৰ্থনীতিৰ পৰা বজাৰ অৰ্থনীতিলৈ প্ৰত্য়াৱৰ্তন কৰোৱা</a:t>
            </a:r>
            <a:endParaRPr lang="en-IN" sz="2000" dirty="0" smtClean="0"/>
          </a:p>
          <a:p>
            <a:pPr>
              <a:buNone/>
            </a:pPr>
            <a:endParaRPr lang="en-US" sz="28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4000" b="1" dirty="0" smtClean="0"/>
              <a:t>IMPACTS OF SHOCK THERAPY/</a:t>
            </a:r>
            <a:r>
              <a:rPr lang="as-IN" sz="4000" b="1" dirty="0" smtClean="0"/>
              <a:t>আঘাট নিৰাময়ৰ ফলাফল</a:t>
            </a: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  </a:t>
            </a:r>
            <a:r>
              <a:rPr lang="en-US" b="1" dirty="0" smtClean="0">
                <a:solidFill>
                  <a:srgbClr val="FF0000"/>
                </a:solidFill>
              </a:rPr>
              <a:t>COLLAPSE OF ECONOMY</a:t>
            </a:r>
            <a:r>
              <a:rPr lang="en-US" dirty="0" smtClean="0"/>
              <a:t>/ </a:t>
            </a:r>
            <a:r>
              <a:rPr lang="as-IN" dirty="0" smtClean="0"/>
              <a:t>অৰ্থনীতি ধ্বংস</a:t>
            </a:r>
            <a:endParaRPr lang="en-US" sz="2800" b="1" dirty="0" smtClean="0">
              <a:solidFill>
                <a:srgbClr val="7030A0"/>
              </a:solidFill>
            </a:endParaRPr>
          </a:p>
          <a:p>
            <a:pPr marL="571500" indent="-571500">
              <a:buFont typeface="Wingdings" pitchFamily="2" charset="2"/>
              <a:buChar char="§"/>
            </a:pPr>
            <a:endParaRPr lang="en-US" b="1" dirty="0" smtClean="0">
              <a:solidFill>
                <a:srgbClr val="FF0000"/>
              </a:solidFill>
            </a:endParaRPr>
          </a:p>
          <a:p>
            <a:pPr marL="571500" indent="-571500">
              <a:buFont typeface="Wingdings" pitchFamily="2" charset="2"/>
              <a:buChar char="§"/>
            </a:pPr>
            <a:r>
              <a:rPr lang="en-US" b="1" dirty="0" smtClean="0">
                <a:solidFill>
                  <a:srgbClr val="FF0000"/>
                </a:solidFill>
              </a:rPr>
              <a:t>STATE CONTROLLED INDUSTRIES COLLAPSED/</a:t>
            </a:r>
            <a:r>
              <a:rPr lang="en-US" dirty="0" smtClean="0"/>
              <a:t>/</a:t>
            </a:r>
            <a:r>
              <a:rPr lang="as-IN" dirty="0" smtClean="0"/>
              <a:t>ৰাষ্ট্ৰীয় উদ্যোগসমূহ ধ্বংসকৰণ</a:t>
            </a:r>
            <a:endParaRPr lang="en-IN" dirty="0" smtClean="0"/>
          </a:p>
          <a:p>
            <a:pPr marL="571500" indent="-571500">
              <a:buFont typeface="Wingdings" pitchFamily="2" charset="2"/>
              <a:buChar char="§"/>
            </a:pPr>
            <a:endParaRPr lang="en-US" b="1" dirty="0" smtClean="0">
              <a:solidFill>
                <a:srgbClr val="FF0000"/>
              </a:solidFill>
            </a:endParaRPr>
          </a:p>
          <a:p>
            <a:pPr marL="571500" lvl="0" indent="-571500">
              <a:buFont typeface="Wingdings" pitchFamily="2" charset="2"/>
              <a:buChar char="§"/>
            </a:pPr>
            <a:r>
              <a:rPr lang="en-US" b="1" dirty="0" smtClean="0">
                <a:solidFill>
                  <a:srgbClr val="FF0000"/>
                </a:solidFill>
              </a:rPr>
              <a:t> GOVT. SUBSIDIES WERE WITHDRAWN/</a:t>
            </a:r>
            <a:r>
              <a:rPr lang="as-IN" dirty="0" smtClean="0"/>
              <a:t>ৰাজ  </a:t>
            </a:r>
            <a:r>
              <a:rPr lang="en-GB" dirty="0" err="1" smtClean="0"/>
              <a:t>সাহায্য</a:t>
            </a:r>
            <a:r>
              <a:rPr lang="en-GB" dirty="0" smtClean="0"/>
              <a:t> </a:t>
            </a:r>
            <a:r>
              <a:rPr lang="as-IN" dirty="0" smtClean="0"/>
              <a:t>প্ৰত্য়াহাৰ</a:t>
            </a:r>
            <a:endParaRPr lang="en-IN" dirty="0" smtClean="0"/>
          </a:p>
          <a:p>
            <a:pPr marL="571500" indent="-571500">
              <a:buFont typeface="Wingdings" pitchFamily="2" charset="2"/>
              <a:buChar char="§"/>
            </a:pPr>
            <a:endParaRPr lang="en-US" b="1" dirty="0" smtClean="0">
              <a:solidFill>
                <a:srgbClr val="FF0000"/>
              </a:solidFill>
            </a:endParaRPr>
          </a:p>
          <a:p>
            <a:pPr marL="571500" lvl="0" indent="-571500">
              <a:buFont typeface="Wingdings" pitchFamily="2" charset="2"/>
              <a:buChar char="§"/>
            </a:pPr>
            <a:r>
              <a:rPr lang="en-US" b="1" dirty="0" smtClean="0">
                <a:solidFill>
                  <a:srgbClr val="FF0000"/>
                </a:solidFill>
              </a:rPr>
              <a:t>ECONOMIC INEQUALITY INCREASED/</a:t>
            </a:r>
            <a:r>
              <a:rPr lang="as-IN" dirty="0" smtClean="0"/>
              <a:t>অৰ্থনৈতিক বৈষম্য় বৃদ্ধি</a:t>
            </a:r>
            <a:endParaRPr lang="en-IN" dirty="0" smtClean="0"/>
          </a:p>
          <a:p>
            <a:pPr marL="571500" indent="-571500">
              <a:buAutoNum type="romanLcPeriod"/>
            </a:pPr>
            <a:endParaRPr lang="en-IN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INDIA- RUSSIA RELATIONSHIP</a:t>
            </a:r>
            <a:br>
              <a:rPr lang="en-US" b="1" dirty="0" smtClean="0"/>
            </a:br>
            <a:r>
              <a:rPr lang="as-IN" dirty="0" smtClean="0"/>
              <a:t> </a:t>
            </a:r>
            <a:r>
              <a:rPr lang="as-IN" b="1" dirty="0"/>
              <a:t>ভাৰত- ৰাছিয়া সম্পৰ্ক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>
                <a:solidFill>
                  <a:srgbClr val="00B050"/>
                </a:solidFill>
              </a:rPr>
              <a:t>FRIENDLY RELATIONSHIP </a:t>
            </a:r>
            <a:r>
              <a:rPr lang="en-US" dirty="0" smtClean="0"/>
              <a:t>IN ECONOMIC, POLITICAL, MILITARY, CULTURAL ASPECTS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as-IN" dirty="0" smtClean="0"/>
              <a:t> ভাৰত- ৰাছিয়া সম্পৰ্ক অৰ্থনৈতিক, সামাজিক, ৰাজনৈতিক, সামৰিক </a:t>
            </a:r>
            <a:endParaRPr lang="en-US" dirty="0" smtClean="0"/>
          </a:p>
          <a:p>
            <a:pPr>
              <a:buNone/>
            </a:pPr>
            <a:r>
              <a:rPr lang="as-IN" dirty="0" smtClean="0"/>
              <a:t>ইত্য়াদি দিশত যথেষ্ট ব</a:t>
            </a:r>
            <a:r>
              <a:rPr lang="as-IN" b="1" dirty="0" smtClean="0"/>
              <a:t>ন্ধু</a:t>
            </a:r>
            <a:r>
              <a:rPr lang="as-IN" dirty="0" smtClean="0"/>
              <a:t>ত্বপূৰ্ণ সম্পৰ্ক</a:t>
            </a:r>
            <a:endParaRPr lang="en-IN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     </a:t>
            </a:r>
            <a:r>
              <a:rPr lang="en-US" b="1" dirty="0" smtClean="0">
                <a:solidFill>
                  <a:srgbClr val="00B050"/>
                </a:solidFill>
              </a:rPr>
              <a:t>SUPPORT TO INDIA IN </a:t>
            </a:r>
            <a:r>
              <a:rPr lang="en-US" b="1" dirty="0" smtClean="0">
                <a:solidFill>
                  <a:srgbClr val="FF0000"/>
                </a:solidFill>
              </a:rPr>
              <a:t>KASHMIR ISSUE/</a:t>
            </a:r>
            <a:r>
              <a:rPr lang="as-IN" dirty="0" smtClean="0"/>
              <a:t>কাশ্মীৰ সমস্য়াত ভাৰতক সমৰ্থন।</a:t>
            </a:r>
            <a:endParaRPr lang="en-IN" dirty="0" smtClean="0"/>
          </a:p>
          <a:p>
            <a:pPr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rgbClr val="00B050"/>
                </a:solidFill>
              </a:rPr>
              <a:t>    SUPPORT TO INDIA DURING </a:t>
            </a:r>
            <a:r>
              <a:rPr lang="en-US" b="1" dirty="0" smtClean="0">
                <a:solidFill>
                  <a:srgbClr val="FF0000"/>
                </a:solidFill>
              </a:rPr>
              <a:t>INDO- PAK WAR/</a:t>
            </a:r>
            <a:r>
              <a:rPr lang="as-IN" dirty="0" smtClean="0"/>
              <a:t>ভাৰত-পাক যুদ্ধত ভাৰতক সমৰ্থন।</a:t>
            </a:r>
            <a:r>
              <a:rPr lang="en-US" smtClean="0"/>
              <a:t> </a:t>
            </a:r>
            <a:endParaRPr lang="en-IN" dirty="0" smtClean="0"/>
          </a:p>
          <a:p>
            <a:pPr>
              <a:buNone/>
            </a:pPr>
            <a:r>
              <a:rPr lang="en-GB" dirty="0" smtClean="0"/>
              <a:t> </a:t>
            </a:r>
            <a:endParaRPr lang="en-IN" dirty="0" smtClean="0"/>
          </a:p>
          <a:p>
            <a:pPr>
              <a:buNone/>
            </a:pPr>
            <a:endParaRPr lang="en-IN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SOVIET SYSTEM</a:t>
            </a:r>
            <a:br>
              <a:rPr lang="en-US" b="1" dirty="0" smtClean="0"/>
            </a:br>
            <a:r>
              <a:rPr lang="as-IN" b="1" dirty="0" smtClean="0"/>
              <a:t> ছোভিয়েট ব্যৱস্থা 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RUSSIAN REVOLUTION AND BIRTH OF </a:t>
            </a:r>
            <a:r>
              <a:rPr lang="en-US" b="1" dirty="0" smtClean="0">
                <a:solidFill>
                  <a:srgbClr val="002060"/>
                </a:solidFill>
              </a:rPr>
              <a:t>USSR in      1917 UNDER THE LEADERSHIP OF LENIN</a:t>
            </a:r>
          </a:p>
          <a:p>
            <a:pPr>
              <a:buNone/>
            </a:pPr>
            <a:endParaRPr lang="en-IN" dirty="0" smtClean="0"/>
          </a:p>
          <a:p>
            <a:r>
              <a:rPr lang="as-IN" dirty="0" smtClean="0"/>
              <a:t> ৰাছিয়াৰ বিপ্লৱ আৰু ১৯১৭</a:t>
            </a:r>
            <a:r>
              <a:rPr lang="en-GB" dirty="0" smtClean="0"/>
              <a:t>(1917) </a:t>
            </a:r>
            <a:r>
              <a:rPr lang="as-IN" dirty="0" smtClean="0"/>
              <a:t> চনত লেনিনৰ নেতৃত্বত </a:t>
            </a:r>
            <a:r>
              <a:rPr lang="en-GB" dirty="0" smtClean="0"/>
              <a:t>USSR</a:t>
            </a:r>
            <a:r>
              <a:rPr lang="as-IN" dirty="0" smtClean="0"/>
              <a:t>ৰ প্ৰতিষ্ঠা ।</a:t>
            </a:r>
            <a:endParaRPr lang="en-IN" dirty="0" smtClean="0"/>
          </a:p>
          <a:p>
            <a:endParaRPr lang="en-US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en-US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USSR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2147382"/>
            <a:ext cx="6768752" cy="4233946"/>
          </a:xfrm>
        </p:spPr>
      </p:pic>
    </p:spTree>
    <p:extLst>
      <p:ext uri="{BB962C8B-B14F-4D97-AF65-F5344CB8AC3E}">
        <p14:creationId xmlns:p14="http://schemas.microsoft.com/office/powerpoint/2010/main" val="4009214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CHARACTERISTICS OF SOVIET SYSTEM</a:t>
            </a:r>
            <a:r>
              <a:rPr lang="en-US" b="1" dirty="0" smtClean="0">
                <a:solidFill>
                  <a:srgbClr val="002060"/>
                </a:solidFill>
              </a:rPr>
              <a:t/>
            </a:r>
            <a:br>
              <a:rPr lang="en-US" b="1" dirty="0" smtClean="0">
                <a:solidFill>
                  <a:srgbClr val="002060"/>
                </a:solidFill>
              </a:rPr>
            </a:br>
            <a:r>
              <a:rPr lang="as-IN" dirty="0" smtClean="0"/>
              <a:t> ছোভিয়েট ব্যৱস্থাৰ বৈশিষ্ট </a:t>
            </a:r>
            <a:r>
              <a:rPr lang="en-IN" b="1" dirty="0" smtClean="0">
                <a:solidFill>
                  <a:srgbClr val="002060"/>
                </a:solidFill>
              </a:rPr>
              <a:t/>
            </a:r>
            <a:br>
              <a:rPr lang="en-IN" b="1" dirty="0" smtClean="0">
                <a:solidFill>
                  <a:srgbClr val="002060"/>
                </a:solidFill>
              </a:rPr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n-US" b="1" dirty="0" smtClean="0">
                <a:solidFill>
                  <a:srgbClr val="FF0000"/>
                </a:solidFill>
              </a:rPr>
              <a:t>BELIVES IN SOCIALISM/</a:t>
            </a:r>
            <a:r>
              <a:rPr lang="as-IN" dirty="0" smtClean="0"/>
              <a:t>সমাজবাদত বিশ্বাস</a:t>
            </a:r>
            <a:endParaRPr lang="en-IN" dirty="0" smtClean="0"/>
          </a:p>
          <a:p>
            <a:pPr>
              <a:buNone/>
            </a:pPr>
            <a:endParaRPr lang="en-US" b="1" dirty="0" smtClean="0"/>
          </a:p>
          <a:p>
            <a:pPr lvl="0"/>
            <a:r>
              <a:rPr lang="en-US" b="1" dirty="0" smtClean="0">
                <a:solidFill>
                  <a:srgbClr val="FF0000"/>
                </a:solidFill>
              </a:rPr>
              <a:t>STATE CONTROLLED ECONOMY/</a:t>
            </a:r>
            <a:r>
              <a:rPr lang="as-IN" dirty="0" smtClean="0"/>
              <a:t>ৰাষ্ট্ৰ নিয়ন্ত্ৰিত অৰ্থনীতি</a:t>
            </a:r>
            <a:endParaRPr lang="en-IN" dirty="0" smtClean="0"/>
          </a:p>
          <a:p>
            <a:endParaRPr lang="en-US" b="1" dirty="0" smtClean="0"/>
          </a:p>
          <a:p>
            <a:pPr lvl="0"/>
            <a:r>
              <a:rPr lang="en-US" b="1" dirty="0" smtClean="0">
                <a:solidFill>
                  <a:srgbClr val="FF0000"/>
                </a:solidFill>
              </a:rPr>
              <a:t>DEMOCRATIC CENTRALISATION </a:t>
            </a:r>
            <a:r>
              <a:rPr lang="en-US" b="1" dirty="0" smtClean="0"/>
              <a:t>/</a:t>
            </a:r>
            <a:r>
              <a:rPr lang="as-IN" dirty="0" smtClean="0"/>
              <a:t>গণতান্ত্ৰিক কেন্দ্ৰীকৰণ</a:t>
            </a:r>
            <a:endParaRPr lang="en-IN" dirty="0" smtClean="0"/>
          </a:p>
          <a:p>
            <a:endParaRPr lang="en-US" b="1" dirty="0" smtClean="0"/>
          </a:p>
          <a:p>
            <a:pPr lvl="0"/>
            <a:r>
              <a:rPr lang="en-US" b="1" dirty="0" smtClean="0">
                <a:solidFill>
                  <a:srgbClr val="FF0000"/>
                </a:solidFill>
              </a:rPr>
              <a:t>SELF RELIANT ECONOMY/</a:t>
            </a:r>
            <a:r>
              <a:rPr lang="as-IN" dirty="0" smtClean="0"/>
              <a:t>স্ব – নিৰ্ভৰ অৰ্থনীতি</a:t>
            </a:r>
            <a:endParaRPr lang="en-IN" dirty="0" smtClean="0"/>
          </a:p>
          <a:p>
            <a:endParaRPr lang="en-US" b="1" dirty="0" smtClean="0"/>
          </a:p>
          <a:p>
            <a:r>
              <a:rPr lang="en-US" b="1" dirty="0" smtClean="0">
                <a:solidFill>
                  <a:srgbClr val="FF0000"/>
                </a:solidFill>
              </a:rPr>
              <a:t>NO DIFFERENCE BETWEEN COMMUNIST PARTY AND STATE/GOVT</a:t>
            </a:r>
            <a:r>
              <a:rPr lang="en-US" b="1" dirty="0" smtClean="0"/>
              <a:t>./</a:t>
            </a:r>
            <a:r>
              <a:rPr lang="as-IN" dirty="0" smtClean="0"/>
              <a:t>দল আৰু চৰকাৰৰ মাজত পাৰ্থক্যহীনতা</a:t>
            </a:r>
            <a:endParaRPr lang="en-IN" dirty="0" smtClean="0"/>
          </a:p>
          <a:p>
            <a:endParaRPr lang="en-US" b="1" dirty="0" smtClean="0"/>
          </a:p>
          <a:p>
            <a:endParaRPr lang="en-US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32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DISSATISFACTION WITHIN THE SOVIET SYSTEM/</a:t>
            </a:r>
            <a:r>
              <a:rPr lang="as-IN" sz="3200" b="1" dirty="0" smtClean="0"/>
              <a:t> ছোভিয়েট ব্যৱস্থাত গঢ় লোৱা অসন্তুষ্টি</a:t>
            </a:r>
            <a:endParaRPr lang="en-IN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en-US" sz="4200" b="1" dirty="0" smtClean="0">
                <a:solidFill>
                  <a:srgbClr val="FF0000"/>
                </a:solidFill>
              </a:rPr>
              <a:t>LACK OF FREEDOM/</a:t>
            </a:r>
            <a:r>
              <a:rPr lang="as-IN" sz="4200" dirty="0" smtClean="0"/>
              <a:t>ব্যক্তি স্বতন্ত্ৰতাৰ অভাৱ</a:t>
            </a:r>
            <a:endParaRPr lang="en-IN" sz="4200" dirty="0" smtClean="0"/>
          </a:p>
          <a:p>
            <a:endParaRPr lang="en-US" sz="4200" b="1" dirty="0" smtClean="0"/>
          </a:p>
          <a:p>
            <a:pPr lvl="0"/>
            <a:r>
              <a:rPr lang="en-US" sz="4200" b="1" dirty="0" smtClean="0">
                <a:solidFill>
                  <a:srgbClr val="FF0000"/>
                </a:solidFill>
              </a:rPr>
              <a:t>CENTRALISED WORKING OF COMMUNIST PARTY/</a:t>
            </a:r>
            <a:r>
              <a:rPr lang="as-IN" sz="4200" dirty="0" smtClean="0"/>
              <a:t>সাম্যবাদী দলৰ কেন্দ্ৰীয়কৰণ প্ৰৱনতা </a:t>
            </a:r>
            <a:endParaRPr lang="en-IN" sz="4200" dirty="0" smtClean="0"/>
          </a:p>
          <a:p>
            <a:endParaRPr lang="en-US" sz="4200" b="1" dirty="0" smtClean="0"/>
          </a:p>
          <a:p>
            <a:pPr lvl="0"/>
            <a:r>
              <a:rPr lang="en-US" sz="4200" b="1" dirty="0" smtClean="0">
                <a:solidFill>
                  <a:srgbClr val="FF0000"/>
                </a:solidFill>
              </a:rPr>
              <a:t>AUTOCRATIC ROLE OF BUREAUCRACY/</a:t>
            </a:r>
            <a:r>
              <a:rPr lang="as-IN" sz="4200" dirty="0" smtClean="0"/>
              <a:t>আমোলাতন্ত্ৰৰ স্বেচ্ছাছাৰিতা   দায়বদ্ধহীনতা </a:t>
            </a:r>
            <a:endParaRPr lang="en-IN" sz="4200" dirty="0" smtClean="0"/>
          </a:p>
          <a:p>
            <a:endParaRPr lang="en-US" sz="4200" b="1" dirty="0" smtClean="0"/>
          </a:p>
          <a:p>
            <a:r>
              <a:rPr lang="en-US" sz="4200" b="1" dirty="0" smtClean="0">
                <a:solidFill>
                  <a:srgbClr val="FF0000"/>
                </a:solidFill>
              </a:rPr>
              <a:t>ADMINISTRATIVE CORRUPTION</a:t>
            </a:r>
            <a:r>
              <a:rPr lang="en-US" sz="4200" b="1" dirty="0" smtClean="0"/>
              <a:t>/</a:t>
            </a:r>
            <a:r>
              <a:rPr lang="as-IN" sz="4400" dirty="0"/>
              <a:t> </a:t>
            </a:r>
            <a:r>
              <a:rPr lang="as-IN" sz="4400" dirty="0" smtClean="0"/>
              <a:t>প্ৰশাসনিক</a:t>
            </a:r>
            <a:r>
              <a:rPr lang="en-US" sz="4400" dirty="0" smtClean="0"/>
              <a:t> </a:t>
            </a:r>
            <a:r>
              <a:rPr lang="as-IN" sz="4400" dirty="0"/>
              <a:t>দুৰ্নীতি</a:t>
            </a:r>
            <a:endParaRPr lang="en-IN" sz="4400" dirty="0"/>
          </a:p>
          <a:p>
            <a:pPr marL="0" indent="0">
              <a:buNone/>
            </a:pPr>
            <a:endParaRPr lang="en-US" sz="4200" b="1" dirty="0" smtClean="0"/>
          </a:p>
          <a:p>
            <a:r>
              <a:rPr lang="en-US" sz="4200" b="1" dirty="0" smtClean="0">
                <a:solidFill>
                  <a:srgbClr val="FF0000"/>
                </a:solidFill>
              </a:rPr>
              <a:t>LOW STANDARD OF LIVING</a:t>
            </a:r>
            <a:r>
              <a:rPr lang="en-US" sz="4200" b="1" dirty="0" smtClean="0"/>
              <a:t>/</a:t>
            </a:r>
            <a:r>
              <a:rPr lang="as-IN" sz="4200" dirty="0" smtClean="0"/>
              <a:t> নিম্ন জীৱন ধাৰণৰ মানদণ্ড</a:t>
            </a:r>
            <a:endParaRPr lang="en-US" sz="4200" b="1" dirty="0" smtClean="0"/>
          </a:p>
          <a:p>
            <a:endParaRPr lang="en-IN" dirty="0" smtClean="0"/>
          </a:p>
          <a:p>
            <a:endParaRPr lang="en-US" b="1" dirty="0" smtClean="0"/>
          </a:p>
          <a:p>
            <a:pPr>
              <a:buNone/>
            </a:pPr>
            <a:endParaRPr lang="en-IN" dirty="0" smtClean="0"/>
          </a:p>
          <a:p>
            <a:pPr lvl="0">
              <a:buNone/>
            </a:pPr>
            <a:endParaRPr lang="en-I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DISSATISFACTION WITHIN THE SOVIET SYSTEM/ </a:t>
            </a:r>
            <a:r>
              <a:rPr lang="as-IN" b="1" dirty="0" smtClean="0"/>
              <a:t>ছোভিয়েট ব্যৱস্থাত গঢ় লোৱা অসন্তুষ্টি</a:t>
            </a:r>
            <a:r>
              <a:rPr lang="en-US" dirty="0" smtClean="0"/>
              <a:t>                                            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b="1" dirty="0" smtClean="0">
                <a:solidFill>
                  <a:srgbClr val="FF0000"/>
                </a:solidFill>
              </a:rPr>
              <a:t>LOW LEVEL TECHNOLOGY/</a:t>
            </a:r>
            <a:r>
              <a:rPr lang="as-IN" dirty="0" smtClean="0"/>
              <a:t>নিম্ন মানদণ্ডৰ প্ৰযুক্তি</a:t>
            </a:r>
            <a:endParaRPr lang="en-IN" dirty="0" smtClean="0"/>
          </a:p>
          <a:p>
            <a:endParaRPr lang="en-US" b="1" dirty="0" smtClean="0"/>
          </a:p>
          <a:p>
            <a:pPr lvl="0"/>
            <a:r>
              <a:rPr lang="en-US" b="1" dirty="0" smtClean="0">
                <a:solidFill>
                  <a:srgbClr val="FF0000"/>
                </a:solidFill>
              </a:rPr>
              <a:t>USSR’S  INVADE IN AFGHANISTAN/</a:t>
            </a:r>
            <a:r>
              <a:rPr lang="en-GB" dirty="0" smtClean="0"/>
              <a:t>USSR</a:t>
            </a:r>
            <a:r>
              <a:rPr lang="as-IN" dirty="0" smtClean="0"/>
              <a:t>ৰ আফগানিস্তান আক্ৰমন </a:t>
            </a:r>
            <a:endParaRPr lang="en-IN" dirty="0" smtClean="0"/>
          </a:p>
          <a:p>
            <a:endParaRPr lang="en-US" b="1" dirty="0" smtClean="0"/>
          </a:p>
          <a:p>
            <a:pPr lvl="0"/>
            <a:r>
              <a:rPr lang="en-US" b="1" dirty="0" smtClean="0">
                <a:solidFill>
                  <a:srgbClr val="FF0000"/>
                </a:solidFill>
              </a:rPr>
              <a:t>DIFFERENCES AMONG THE UNITING STATES</a:t>
            </a:r>
            <a:r>
              <a:rPr lang="en-US" b="1" dirty="0" smtClean="0"/>
              <a:t>/</a:t>
            </a:r>
            <a:r>
              <a:rPr lang="as-IN" dirty="0" smtClean="0"/>
              <a:t>সংযুক্ত অংশৰ মাজত পাৰ্থক্যৰ সৃষ্টি</a:t>
            </a:r>
            <a:endParaRPr lang="en-IN" dirty="0" smtClean="0"/>
          </a:p>
          <a:p>
            <a:endParaRPr lang="en-US" b="1" dirty="0" smtClean="0"/>
          </a:p>
          <a:p>
            <a:pPr lvl="0"/>
            <a:r>
              <a:rPr lang="en-US" b="1" dirty="0" smtClean="0">
                <a:solidFill>
                  <a:srgbClr val="FF0000"/>
                </a:solidFill>
              </a:rPr>
              <a:t>UNWILLINGNESS OF THE EAST EUROPEAN COUNTRIES TO BEAR THE COST OF WELFARE SCHEMES</a:t>
            </a:r>
            <a:r>
              <a:rPr lang="en-US" b="1" dirty="0" smtClean="0"/>
              <a:t>./</a:t>
            </a:r>
            <a:r>
              <a:rPr lang="as-IN" dirty="0" smtClean="0"/>
              <a:t>পূৱ ইউৰোপৰ (ছোভিয়েট সংঘৰ অন্তৰ্গত) অংশবোৰৰ কল্যাণমূলক আঁচনি গ্ৰহণৰ প্ৰতি অনীহা</a:t>
            </a:r>
            <a:endParaRPr lang="en-IN" dirty="0" smtClean="0"/>
          </a:p>
          <a:p>
            <a:endParaRPr lang="en-US" b="1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REFORM INITIATED BY GORBACHEV</a:t>
            </a:r>
            <a:br>
              <a:rPr lang="en-US" b="1" dirty="0" smtClean="0"/>
            </a:br>
            <a:r>
              <a:rPr lang="en-US" b="1" dirty="0" smtClean="0"/>
              <a:t>IN 1985/</a:t>
            </a:r>
            <a:r>
              <a:rPr lang="as-IN" b="1" dirty="0" smtClean="0"/>
              <a:t> গৰ্বাচেভৰ সংস্কাৰ 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PERESTROIKA: </a:t>
            </a:r>
            <a:r>
              <a:rPr lang="en-US" dirty="0" smtClean="0"/>
              <a:t>RESTRUCTURRING</a:t>
            </a:r>
          </a:p>
          <a:p>
            <a:pPr>
              <a:buNone/>
            </a:pPr>
            <a:endParaRPr lang="en-US" dirty="0" smtClean="0"/>
          </a:p>
          <a:p>
            <a:r>
              <a:rPr lang="as-IN" dirty="0" smtClean="0"/>
              <a:t>পুনৰ গঠন</a:t>
            </a:r>
            <a:endParaRPr lang="en-IN" dirty="0" smtClean="0"/>
          </a:p>
          <a:p>
            <a:endParaRPr lang="en-US" dirty="0" smtClean="0"/>
          </a:p>
          <a:p>
            <a:r>
              <a:rPr lang="en-US" b="1" dirty="0" smtClean="0">
                <a:solidFill>
                  <a:srgbClr val="FF0000"/>
                </a:solidFill>
              </a:rPr>
              <a:t>GLASSNOST</a:t>
            </a:r>
            <a:r>
              <a:rPr lang="en-US" dirty="0" smtClean="0"/>
              <a:t>: TRANSPERANCY</a:t>
            </a:r>
          </a:p>
          <a:p>
            <a:pPr>
              <a:buNone/>
            </a:pPr>
            <a:endParaRPr lang="en-IN" dirty="0" smtClean="0"/>
          </a:p>
          <a:p>
            <a:r>
              <a:rPr lang="as-IN" dirty="0" smtClean="0"/>
              <a:t>স্বচ্ছতা</a:t>
            </a:r>
            <a:endParaRPr lang="en-IN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algn="ctr">
              <a:buNone/>
            </a:pPr>
            <a:r>
              <a:rPr lang="en-US" dirty="0" smtClean="0"/>
              <a:t>   </a:t>
            </a:r>
            <a:r>
              <a:rPr lang="en-US" b="1" dirty="0" smtClean="0">
                <a:solidFill>
                  <a:srgbClr val="7030A0"/>
                </a:solidFill>
              </a:rPr>
              <a:t>AND IT BECAME THE IMMIDIATE CAUSE OF DISINTEGRATION OF USSR AS THESE POLICIES PAVED THE WAY FOR FREE EXPRESSION OF DISSATISFACTION OF THE CITIZEN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CAUSES FOR THE DISINTEGRATION OF </a:t>
            </a:r>
            <a:br>
              <a:rPr lang="en-US" b="1" dirty="0" smtClean="0"/>
            </a:br>
            <a:r>
              <a:rPr lang="en-US" b="1" dirty="0" smtClean="0"/>
              <a:t>USSR/</a:t>
            </a:r>
            <a:r>
              <a:rPr lang="en-GB" b="1" dirty="0" smtClean="0"/>
              <a:t> USSR </a:t>
            </a:r>
            <a:r>
              <a:rPr lang="as-IN" b="1" dirty="0" smtClean="0"/>
              <a:t>ৰ ভাঙোনৰ কাৰণ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/>
            <a:r>
              <a:rPr lang="en-US" sz="3800" b="1" dirty="0" smtClean="0">
                <a:solidFill>
                  <a:srgbClr val="FF0000"/>
                </a:solidFill>
              </a:rPr>
              <a:t>ECONOMIC REASON OR STABILITY</a:t>
            </a:r>
            <a:r>
              <a:rPr lang="en-US" sz="3800" b="1" dirty="0" smtClean="0"/>
              <a:t>/</a:t>
            </a:r>
            <a:r>
              <a:rPr lang="as-IN" sz="3800" dirty="0" smtClean="0"/>
              <a:t>অৰ্থনৈতিক কাৰণ/ স্থবিৰতা </a:t>
            </a:r>
            <a:endParaRPr lang="en-IN" sz="3800" dirty="0" smtClean="0"/>
          </a:p>
          <a:p>
            <a:endParaRPr lang="en-US" sz="3800" b="1" dirty="0" smtClean="0"/>
          </a:p>
          <a:p>
            <a:pPr lvl="0"/>
            <a:r>
              <a:rPr lang="en-US" sz="3800" b="1" dirty="0" smtClean="0">
                <a:solidFill>
                  <a:srgbClr val="FF0000"/>
                </a:solidFill>
              </a:rPr>
              <a:t>ADMINISTRATIVE CORRUPTION AND AUTOCRATIC BUREACRACY/</a:t>
            </a:r>
            <a:r>
              <a:rPr lang="en-US" sz="3800" b="1" dirty="0" smtClean="0"/>
              <a:t> </a:t>
            </a:r>
            <a:r>
              <a:rPr lang="as-IN" sz="3800" dirty="0" smtClean="0"/>
              <a:t>প্ৰশাসনিক/ আমোলাতান্ত্ৰিক দুৰ্নীতি</a:t>
            </a:r>
            <a:endParaRPr lang="en-IN" sz="3800" dirty="0" smtClean="0"/>
          </a:p>
          <a:p>
            <a:endParaRPr lang="en-US" sz="3800" b="1" dirty="0" smtClean="0"/>
          </a:p>
          <a:p>
            <a:pPr lvl="0"/>
            <a:r>
              <a:rPr lang="en-US" sz="3800" b="1" dirty="0" smtClean="0">
                <a:solidFill>
                  <a:srgbClr val="FF0000"/>
                </a:solidFill>
              </a:rPr>
              <a:t>SUPPRESSION OF INDIVIDUAL FREEDOM/</a:t>
            </a:r>
            <a:r>
              <a:rPr lang="as-IN" sz="3800" dirty="0" smtClean="0"/>
              <a:t>ব্য়ক্তি স্বতন্ত্ৰতাৰ অৱদমন</a:t>
            </a:r>
            <a:endParaRPr lang="en-IN" sz="3800" dirty="0" smtClean="0"/>
          </a:p>
          <a:p>
            <a:endParaRPr lang="en-US" sz="3800" b="1" dirty="0" smtClean="0"/>
          </a:p>
          <a:p>
            <a:pPr lvl="0"/>
            <a:r>
              <a:rPr lang="en-US" sz="3800" b="1" dirty="0" smtClean="0">
                <a:solidFill>
                  <a:srgbClr val="FF0000"/>
                </a:solidFill>
              </a:rPr>
              <a:t>REFORM INITIATED BY GORBACHEV</a:t>
            </a:r>
            <a:r>
              <a:rPr lang="en-US" sz="3800" b="1" dirty="0" smtClean="0"/>
              <a:t>/</a:t>
            </a:r>
            <a:r>
              <a:rPr lang="as-IN" sz="3800" dirty="0" smtClean="0"/>
              <a:t>গৰ্বাচেভৰ সংস্কাৰ</a:t>
            </a:r>
            <a:endParaRPr lang="en-IN" sz="3800" dirty="0" smtClean="0"/>
          </a:p>
          <a:p>
            <a:endParaRPr lang="en-US" sz="3800" b="1" dirty="0" smtClean="0"/>
          </a:p>
          <a:p>
            <a:pPr lvl="0"/>
            <a:r>
              <a:rPr lang="en-US" sz="3800" b="1" dirty="0" smtClean="0">
                <a:solidFill>
                  <a:srgbClr val="FF0000"/>
                </a:solidFill>
              </a:rPr>
              <a:t>GROWTH OF NATIONALISM WITHIN THE UNITING PARTS OF USSR/</a:t>
            </a:r>
            <a:r>
              <a:rPr lang="as-IN" sz="3800" dirty="0" smtClean="0"/>
              <a:t>সংঘীয় ৰাষ্ট্ৰৰ মাজত জাতীয়বাদৰ উত্থান</a:t>
            </a:r>
            <a:endParaRPr lang="en-IN" sz="3800" dirty="0" smtClean="0"/>
          </a:p>
          <a:p>
            <a:endParaRPr lang="en-US" b="1" dirty="0" smtClean="0"/>
          </a:p>
          <a:p>
            <a:pPr>
              <a:buNone/>
            </a:pPr>
            <a:r>
              <a:rPr lang="as-IN" dirty="0" smtClean="0"/>
              <a:t> </a:t>
            </a:r>
            <a:endParaRPr lang="en-IN" dirty="0" smtClean="0"/>
          </a:p>
          <a:p>
            <a:endParaRPr lang="en-IN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2494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CONSEQUENCES OF THE DISINTEGRATION/</a:t>
            </a:r>
            <a:r>
              <a:rPr lang="as-IN" sz="4000" b="1" dirty="0" smtClean="0"/>
              <a:t>ছোভিয়েট সংঘৰ ভাঙোনৰ ফলাফল</a:t>
            </a: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</p:spPr>
        <p:txBody>
          <a:bodyPr>
            <a:normAutofit/>
          </a:bodyPr>
          <a:lstStyle/>
          <a:p>
            <a:pPr lvl="0"/>
            <a:r>
              <a:rPr lang="en-US" b="1" dirty="0" smtClean="0">
                <a:solidFill>
                  <a:srgbClr val="FF0000"/>
                </a:solidFill>
              </a:rPr>
              <a:t>END OF IDEOLOGICAL CONFLICT</a:t>
            </a:r>
            <a:r>
              <a:rPr lang="en-US" b="1" dirty="0" smtClean="0"/>
              <a:t>/</a:t>
            </a:r>
            <a:r>
              <a:rPr lang="as-IN" dirty="0" smtClean="0"/>
              <a:t>আদৰ্শগত সংঘাতৰ অৱসান</a:t>
            </a:r>
            <a:endParaRPr lang="en-US" b="1" dirty="0" smtClean="0"/>
          </a:p>
          <a:p>
            <a:pPr lvl="0"/>
            <a:r>
              <a:rPr lang="en-US" b="1" dirty="0" smtClean="0">
                <a:solidFill>
                  <a:srgbClr val="FF0000"/>
                </a:solidFill>
              </a:rPr>
              <a:t>TRUIMPH OF LIBERALISM / CAPITALISM/</a:t>
            </a:r>
            <a:r>
              <a:rPr lang="as-IN" dirty="0" smtClean="0"/>
              <a:t>উদাৰতাবাদ / পুজিবাদৰ বিজয়</a:t>
            </a:r>
            <a:endParaRPr lang="en-US" b="1" dirty="0" smtClean="0"/>
          </a:p>
          <a:p>
            <a:pPr lvl="0"/>
            <a:r>
              <a:rPr lang="en-US" b="1" dirty="0" smtClean="0">
                <a:solidFill>
                  <a:srgbClr val="FF0000"/>
                </a:solidFill>
              </a:rPr>
              <a:t>END OF COLD WAR/</a:t>
            </a:r>
            <a:r>
              <a:rPr lang="as-IN" dirty="0" smtClean="0"/>
              <a:t>শীতল যুদ্ধৰ অৱসান</a:t>
            </a:r>
            <a:endParaRPr lang="en-US" b="1" dirty="0" smtClean="0"/>
          </a:p>
          <a:p>
            <a:r>
              <a:rPr lang="en-US" b="1" dirty="0" smtClean="0">
                <a:solidFill>
                  <a:srgbClr val="FF0000"/>
                </a:solidFill>
              </a:rPr>
              <a:t>AMERICAN HEGEMONY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GROWTH OF NEW COUNTRIES/</a:t>
            </a:r>
            <a:r>
              <a:rPr lang="as-IN" dirty="0" smtClean="0"/>
              <a:t>নতুন ৰাষ্ট্ৰৰ উত্থান</a:t>
            </a:r>
            <a:r>
              <a:rPr lang="en-US" dirty="0" smtClean="0"/>
              <a:t>                    RUSSIA- Successor of USSR</a:t>
            </a:r>
            <a:endParaRPr lang="en-IN" dirty="0" smtClean="0"/>
          </a:p>
          <a:p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endParaRPr lang="en-IN" dirty="0"/>
          </a:p>
        </p:txBody>
      </p:sp>
      <p:sp>
        <p:nvSpPr>
          <p:cNvPr id="4" name="Down Arrow 3"/>
          <p:cNvSpPr/>
          <p:nvPr/>
        </p:nvSpPr>
        <p:spPr>
          <a:xfrm>
            <a:off x="4716016" y="5733256"/>
            <a:ext cx="216024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433</Words>
  <Application>Microsoft Office PowerPoint</Application>
  <PresentationFormat>On-screen Show (4:3)</PresentationFormat>
  <Paragraphs>98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Vrinda</vt:lpstr>
      <vt:lpstr>Wingdings</vt:lpstr>
      <vt:lpstr>Office Theme</vt:lpstr>
      <vt:lpstr>PART I Chapter II </vt:lpstr>
      <vt:lpstr>SOVIET SYSTEM  ছোভিয়েট ব্যৱস্থা </vt:lpstr>
      <vt:lpstr>USSR</vt:lpstr>
      <vt:lpstr> CHARACTERISTICS OF SOVIET SYSTEM  ছোভিয়েট ব্যৱস্থাৰ বৈশিষ্ট  </vt:lpstr>
      <vt:lpstr>DISSATISFACTION WITHIN THE SOVIET SYSTEM/ ছোভিয়েট ব্যৱস্থাত গঢ় লোৱা অসন্তুষ্টি</vt:lpstr>
      <vt:lpstr>DISSATISFACTION WITHIN THE SOVIET SYSTEM/ ছোভিয়েট ব্যৱস্থাত গঢ় লোৱা অসন্তুষ্টি                                             </vt:lpstr>
      <vt:lpstr>REFORM INITIATED BY GORBACHEV IN 1985/ গৰ্বাচেভৰ সংস্কাৰ </vt:lpstr>
      <vt:lpstr>CAUSES FOR THE DISINTEGRATION OF  USSR/ USSR ৰ ভাঙোনৰ কাৰণ</vt:lpstr>
      <vt:lpstr> CONSEQUENCES OF THE DISINTEGRATION/ছোভিয়েট সংঘৰ ভাঙোনৰ ফলাফল </vt:lpstr>
      <vt:lpstr>SHOCK THERAPY/ আঘাট নিৰাময়</vt:lpstr>
      <vt:lpstr> IMPACTS OF SHOCK THERAPY/আঘাট নিৰাময়ৰ ফলাফল </vt:lpstr>
      <vt:lpstr>INDIA- RUSSIA RELATIONSHIP  ভাৰত- ৰাছিয়া সম্পৰ্ক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 1 Chapter 2nd</dc:title>
  <dc:creator>User</dc:creator>
  <cp:lastModifiedBy>Dulumani</cp:lastModifiedBy>
  <cp:revision>17</cp:revision>
  <dcterms:created xsi:type="dcterms:W3CDTF">2020-08-10T17:11:42Z</dcterms:created>
  <dcterms:modified xsi:type="dcterms:W3CDTF">2020-08-17T17:13:15Z</dcterms:modified>
</cp:coreProperties>
</file>