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6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13EE6-3757-4672-993C-78556FF2B746}" type="datetimeFigureOut">
              <a:rPr lang="en-US" smtClean="0"/>
              <a:pPr/>
              <a:t>9/8/2020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33F3-A5A4-494D-91A7-91F8F1A2D9E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7772400" cy="135732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Unit V</a:t>
            </a:r>
            <a:br>
              <a:rPr lang="en-US" sz="5400" b="1" dirty="0" smtClean="0"/>
            </a:br>
            <a:r>
              <a:rPr lang="en-US" sz="5400" b="1" dirty="0" smtClean="0"/>
              <a:t>PART I</a:t>
            </a:r>
            <a:endParaRPr lang="en-IN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424114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INTERNATIONAL ORGANISATION </a:t>
            </a:r>
            <a:r>
              <a:rPr lang="en-US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a</a:t>
            </a:r>
            <a:r>
              <a:rPr lang="en-US" sz="4800" b="1" dirty="0" smtClean="0">
                <a:solidFill>
                  <a:srgbClr val="FF0000"/>
                </a:solidFill>
              </a:rPr>
              <a:t> UNIPOLAR WORLD</a:t>
            </a:r>
            <a:endParaRPr lang="en-IN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SOME OTHER NON GOVERNMENTAL INTERNATIONAL ORGANISATION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Amnesty International-</a:t>
            </a:r>
            <a:r>
              <a:rPr lang="en-US" b="1" dirty="0" smtClean="0">
                <a:solidFill>
                  <a:srgbClr val="7030A0"/>
                </a:solidFill>
              </a:rPr>
              <a:t>1961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Human Rights Watch-</a:t>
            </a:r>
            <a:r>
              <a:rPr lang="en-US" b="1" dirty="0" smtClean="0">
                <a:solidFill>
                  <a:srgbClr val="7030A0"/>
                </a:solidFill>
              </a:rPr>
              <a:t>1978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IAEA- International Atomic Energy Agency-</a:t>
            </a:r>
            <a:r>
              <a:rPr lang="en-US" b="1" dirty="0" smtClean="0">
                <a:solidFill>
                  <a:srgbClr val="7030A0"/>
                </a:solidFill>
              </a:rPr>
              <a:t>1957( Atoms for PEACE)</a:t>
            </a:r>
            <a:endParaRPr lang="en-IN" b="1" dirty="0">
              <a:solidFill>
                <a:srgbClr val="7030A0"/>
              </a:solidFill>
            </a:endParaRPr>
          </a:p>
        </p:txBody>
      </p:sp>
      <p:pic>
        <p:nvPicPr>
          <p:cNvPr id="4" name="Picture 3" descr="D:\My Files\Desktop\download (2)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285861"/>
            <a:ext cx="1643074" cy="150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D:\My Files\Desktop\download (3)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4789" y="4071942"/>
            <a:ext cx="3480417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what extent International organisations are </a:t>
            </a:r>
            <a:r>
              <a:rPr lang="en-US" b="1" dirty="0" smtClean="0">
                <a:solidFill>
                  <a:srgbClr val="FF0000"/>
                </a:solidFill>
              </a:rPr>
              <a:t>DEMOCRATIC ???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   ALMOST ALL OF THEM ARE NOT DEMOCRATIC BOTH IN STRUCTURE AND FUNCTIONING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IS International Organisation</a:t>
            </a:r>
            <a:r>
              <a:rPr lang="en-US" dirty="0" smtClean="0"/>
              <a:t>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002060"/>
                </a:solidFill>
              </a:rPr>
              <a:t>Organisation established by nation states to promote collective wellbeing is known as International Organisation like UNO, IMF, WORLD BANK, AMNESTY INTERNATIONAL etc.</a:t>
            </a: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International Organization is </a:t>
            </a:r>
            <a:r>
              <a:rPr lang="en-US" b="1" dirty="0" smtClean="0">
                <a:solidFill>
                  <a:srgbClr val="FF0000"/>
                </a:solidFill>
              </a:rPr>
              <a:t>NECESSARY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Helps in both </a:t>
            </a:r>
            <a:r>
              <a:rPr lang="en-US" b="1" dirty="0" smtClean="0"/>
              <a:t>prevention of war </a:t>
            </a:r>
            <a:r>
              <a:rPr lang="en-US" dirty="0" smtClean="0"/>
              <a:t>and </a:t>
            </a:r>
            <a:r>
              <a:rPr lang="en-US" b="1" dirty="0" smtClean="0"/>
              <a:t>establishment of peace</a:t>
            </a:r>
          </a:p>
          <a:p>
            <a:r>
              <a:rPr lang="en-US" dirty="0" smtClean="0"/>
              <a:t>Helps in </a:t>
            </a:r>
            <a:r>
              <a:rPr lang="en-US" b="1" dirty="0" smtClean="0"/>
              <a:t>resolving conflicts </a:t>
            </a:r>
            <a:r>
              <a:rPr lang="en-US" dirty="0" smtClean="0"/>
              <a:t>among nations through </a:t>
            </a:r>
            <a:r>
              <a:rPr lang="en-US" b="1" dirty="0" smtClean="0"/>
              <a:t>peaceful means</a:t>
            </a:r>
          </a:p>
          <a:p>
            <a:r>
              <a:rPr lang="en-US" dirty="0" smtClean="0"/>
              <a:t>Helps </a:t>
            </a:r>
            <a:r>
              <a:rPr lang="en-US" b="1" dirty="0" smtClean="0"/>
              <a:t>in solving </a:t>
            </a:r>
            <a:r>
              <a:rPr lang="en-US" dirty="0" smtClean="0"/>
              <a:t>some problems like </a:t>
            </a:r>
            <a:r>
              <a:rPr lang="en-US" b="1" dirty="0" smtClean="0"/>
              <a:t>pollution control and environmental degradation</a:t>
            </a:r>
            <a:r>
              <a:rPr lang="en-US" dirty="0" smtClean="0"/>
              <a:t> that needs co operation among nations</a:t>
            </a:r>
          </a:p>
          <a:p>
            <a:r>
              <a:rPr lang="en-US" dirty="0" smtClean="0"/>
              <a:t>Helps in bringing </a:t>
            </a:r>
            <a:r>
              <a:rPr lang="en-US" b="1" dirty="0" smtClean="0"/>
              <a:t>cooperation among states.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:\My Files\Desktop\download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00504"/>
            <a:ext cx="328614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UNO</a:t>
            </a:r>
            <a:br>
              <a:rPr lang="en-US" b="1" dirty="0" smtClean="0"/>
            </a:br>
            <a:r>
              <a:rPr lang="en-US" b="1" dirty="0" smtClean="0"/>
              <a:t>United Nations Organisations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/>
          </a:bodyPr>
          <a:lstStyle/>
          <a:p>
            <a:r>
              <a:rPr lang="en-US" b="1" dirty="0" smtClean="0"/>
              <a:t>Established in </a:t>
            </a:r>
            <a:r>
              <a:rPr lang="en-US" b="1" dirty="0" smtClean="0">
                <a:solidFill>
                  <a:srgbClr val="00B050"/>
                </a:solidFill>
              </a:rPr>
              <a:t>1945</a:t>
            </a:r>
          </a:p>
          <a:p>
            <a:r>
              <a:rPr lang="en-US" b="1" dirty="0" smtClean="0"/>
              <a:t>Established after the 2</a:t>
            </a:r>
            <a:r>
              <a:rPr lang="en-US" b="1" baseline="30000" dirty="0" smtClean="0"/>
              <a:t>nd</a:t>
            </a:r>
            <a:r>
              <a:rPr lang="en-US" b="1" dirty="0" smtClean="0"/>
              <a:t> World War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51</a:t>
            </a:r>
            <a:r>
              <a:rPr lang="en-US" b="1" dirty="0" smtClean="0"/>
              <a:t> signatories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Main AIMS----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-To maintain International </a:t>
            </a:r>
          </a:p>
          <a:p>
            <a:pPr>
              <a:buNone/>
            </a:pPr>
            <a:r>
              <a:rPr lang="en-US" sz="4000" b="1" i="1" dirty="0" smtClean="0">
                <a:solidFill>
                  <a:srgbClr val="00B050"/>
                </a:solidFill>
              </a:rPr>
              <a:t>peace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and </a:t>
            </a:r>
            <a:r>
              <a:rPr lang="en-US" b="1" i="1" dirty="0" smtClean="0">
                <a:solidFill>
                  <a:srgbClr val="00B050"/>
                </a:solidFill>
              </a:rPr>
              <a:t>security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-To create</a:t>
            </a:r>
            <a:r>
              <a:rPr lang="en-US" b="1" i="1" dirty="0" smtClean="0">
                <a:solidFill>
                  <a:srgbClr val="00B050"/>
                </a:solidFill>
              </a:rPr>
              <a:t> international 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cooperation</a:t>
            </a:r>
          </a:p>
          <a:p>
            <a:pPr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IN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ORGANS OF UNO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714348" y="1500174"/>
            <a:ext cx="2214578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General assembly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571868" y="1500174"/>
            <a:ext cx="2071702" cy="128588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Security council</a:t>
            </a:r>
            <a:endParaRPr lang="en-IN" sz="3600" dirty="0"/>
          </a:p>
        </p:txBody>
      </p:sp>
      <p:sp>
        <p:nvSpPr>
          <p:cNvPr id="6" name="Rectangle 5"/>
          <p:cNvSpPr/>
          <p:nvPr/>
        </p:nvSpPr>
        <p:spPr>
          <a:xfrm>
            <a:off x="6357950" y="1571612"/>
            <a:ext cx="2143140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Economic and social council</a:t>
            </a:r>
            <a:endParaRPr lang="en-IN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785786" y="4500570"/>
            <a:ext cx="207170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Trusteeship council</a:t>
            </a:r>
            <a:endParaRPr lang="en-IN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3571868" y="4500570"/>
            <a:ext cx="2357454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International court of Justice</a:t>
            </a:r>
            <a:endParaRPr lang="en-IN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6429388" y="4500570"/>
            <a:ext cx="214314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secretariat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Demand of REFORM of UNO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STRUCTURAL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JURISDICTIONAL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</a:t>
            </a:r>
            <a:r>
              <a:rPr lang="en-US" b="1" dirty="0" smtClean="0">
                <a:solidFill>
                  <a:srgbClr val="002060"/>
                </a:solidFill>
              </a:rPr>
              <a:t>Demand for increase of Permanent member of Security Council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Expansion of JURISDICTION</a:t>
            </a:r>
            <a:endParaRPr lang="en-US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IN" dirty="0"/>
          </a:p>
        </p:txBody>
      </p:sp>
      <p:cxnSp>
        <p:nvCxnSpPr>
          <p:cNvPr id="5" name="Elbow Connector 4"/>
          <p:cNvCxnSpPr/>
          <p:nvPr/>
        </p:nvCxnSpPr>
        <p:spPr>
          <a:xfrm>
            <a:off x="3071802" y="2000240"/>
            <a:ext cx="1428760" cy="10001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5400000">
            <a:off x="-35751" y="3464719"/>
            <a:ext cx="2000264" cy="357190"/>
          </a:xfrm>
          <a:prstGeom prst="bentConnector3">
            <a:avLst>
              <a:gd name="adj1" fmla="val 317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India and UN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 INDIA’S JUSTIFICATION FOR PERMANENT MEMBERSHIP in UN Security Council…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en-US" dirty="0" smtClean="0"/>
              <a:t>-</a:t>
            </a:r>
            <a:r>
              <a:rPr lang="en-US" b="1" dirty="0" smtClean="0">
                <a:solidFill>
                  <a:srgbClr val="7030A0"/>
                </a:solidFill>
              </a:rPr>
              <a:t>India is the second most populous country and comprises of 1/5 population of the world</a:t>
            </a:r>
          </a:p>
          <a:p>
            <a:pPr algn="just"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-India is the largest democracy in the world</a:t>
            </a:r>
          </a:p>
          <a:p>
            <a:pPr algn="just"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-India shows full faith on UN and have active participation in all activities of UN</a:t>
            </a:r>
          </a:p>
          <a:p>
            <a:pPr algn="just"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-India is a regular contributor to the UN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 in A UNIPOOLAR WORLD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PHYSICALLY LOCATED IN US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LARGEST CONTRIBUTOR TO THE UN IN TERMS OF FINANCE AND MANPOWER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USA AND ITS VETO POWER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US’S INFLUENCE OVER UN AS A SUPER POWER</a:t>
            </a:r>
          </a:p>
          <a:p>
            <a:endParaRPr lang="en-US" b="1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International Organizations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IMF-</a:t>
            </a:r>
            <a:r>
              <a:rPr lang="en-US" b="1" dirty="0" smtClean="0">
                <a:solidFill>
                  <a:srgbClr val="00B050"/>
                </a:solidFill>
              </a:rPr>
              <a:t>1945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WORLD BANK-</a:t>
            </a:r>
            <a:r>
              <a:rPr lang="en-US" b="1" dirty="0" smtClean="0">
                <a:solidFill>
                  <a:srgbClr val="00B050"/>
                </a:solidFill>
              </a:rPr>
              <a:t>1945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WTO-</a:t>
            </a:r>
            <a:r>
              <a:rPr lang="en-US" b="1" dirty="0" smtClean="0">
                <a:solidFill>
                  <a:srgbClr val="00B050"/>
                </a:solidFill>
              </a:rPr>
              <a:t>1995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IN" b="1" dirty="0">
              <a:solidFill>
                <a:srgbClr val="00B050"/>
              </a:solidFill>
            </a:endParaRPr>
          </a:p>
        </p:txBody>
      </p:sp>
      <p:pic>
        <p:nvPicPr>
          <p:cNvPr id="4" name="Picture 3" descr="D:\My Files\Desktop\download (2)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2914" y="2792294"/>
            <a:ext cx="2420722" cy="213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D:\My Files\Desktop\download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flipV="1">
            <a:off x="6643702" y="3714752"/>
            <a:ext cx="17859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D:\My Files\Desktop\download (1)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272113"/>
            <a:ext cx="2500331" cy="2228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Elbow Connector 10"/>
          <p:cNvCxnSpPr/>
          <p:nvPr/>
        </p:nvCxnSpPr>
        <p:spPr>
          <a:xfrm rot="16200000" flipH="1">
            <a:off x="-464379" y="3178967"/>
            <a:ext cx="2643206" cy="14287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00298" y="3214686"/>
            <a:ext cx="178595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>
            <a:off x="4214810" y="2428868"/>
            <a:ext cx="3786214" cy="12144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301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Unit V PART I</vt:lpstr>
      <vt:lpstr>WHAT IS International Organisation?</vt:lpstr>
      <vt:lpstr>Why International Organization is NECESSARY</vt:lpstr>
      <vt:lpstr>UNO United Nations Organisations</vt:lpstr>
      <vt:lpstr>ORGANS OF UNO</vt:lpstr>
      <vt:lpstr>Demand of REFORM of UNO</vt:lpstr>
      <vt:lpstr>India and UN</vt:lpstr>
      <vt:lpstr>UN in A UNIPOOLAR WORLD</vt:lpstr>
      <vt:lpstr>OTHER International Organizations</vt:lpstr>
      <vt:lpstr>SOME OTHER NON GOVERNMENTAL INTERNATIONAL ORGANISATION</vt:lpstr>
      <vt:lpstr>To what extent International organisations are DEMOCRATIC ???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V PART I</dc:title>
  <dc:creator>User</dc:creator>
  <cp:lastModifiedBy>User</cp:lastModifiedBy>
  <cp:revision>14</cp:revision>
  <dcterms:created xsi:type="dcterms:W3CDTF">2020-09-03T16:11:11Z</dcterms:created>
  <dcterms:modified xsi:type="dcterms:W3CDTF">2020-09-08T13:41:55Z</dcterms:modified>
</cp:coreProperties>
</file>