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66" r:id="rId6"/>
    <p:sldId id="258" r:id="rId7"/>
    <p:sldId id="259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23F3A4F-7D93-455B-B8E9-A2A8B83D7AAD}" type="datetimeFigureOut">
              <a:rPr lang="en-IN" smtClean="0"/>
              <a:t>22-11-2023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F208720-1DBB-4AD5-BBEC-C6C8F84BC860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4632" cy="1944215"/>
          </a:xfrm>
        </p:spPr>
        <p:txBody>
          <a:bodyPr>
            <a:normAutofit fontScale="90000"/>
          </a:bodyPr>
          <a:lstStyle/>
          <a:p>
            <a:pPr algn="l"/>
            <a:r>
              <a:rPr lang="en-IN" sz="1600" b="1" dirty="0" smtClean="0">
                <a:latin typeface="Bahnschrift Light" pitchFamily="34" charset="0"/>
              </a:rPr>
              <a:t>Presentation on:</a:t>
            </a:r>
            <a:br>
              <a:rPr lang="en-IN" sz="1600" b="1" dirty="0" smtClean="0">
                <a:latin typeface="Bahnschrift Light" pitchFamily="34" charset="0"/>
              </a:rPr>
            </a:br>
            <a:r>
              <a:rPr lang="en-IN" sz="5400" dirty="0" smtClean="0">
                <a:latin typeface="Bahnschrift Light" pitchFamily="34" charset="0"/>
              </a:rPr>
              <a:t>Figures of Categorical Syllogism</a:t>
            </a:r>
            <a:endParaRPr lang="en-IN" sz="5400" b="1" dirty="0">
              <a:latin typeface="Bahnschrift Light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IN" sz="8000" dirty="0" smtClean="0">
                <a:solidFill>
                  <a:schemeClr val="tx1"/>
                </a:solidFill>
              </a:rPr>
              <a:t>Class: B. A. 1</a:t>
            </a:r>
            <a:r>
              <a:rPr lang="en-IN" sz="8000" baseline="30000" dirty="0" smtClean="0">
                <a:solidFill>
                  <a:schemeClr val="tx1"/>
                </a:solidFill>
              </a:rPr>
              <a:t>st</a:t>
            </a:r>
            <a:r>
              <a:rPr lang="en-IN" sz="8000" dirty="0" smtClean="0">
                <a:solidFill>
                  <a:schemeClr val="tx1"/>
                </a:solidFill>
              </a:rPr>
              <a:t> Semester (Honours)</a:t>
            </a:r>
          </a:p>
          <a:p>
            <a:r>
              <a:rPr lang="en-IN" sz="8000" dirty="0" smtClean="0">
                <a:solidFill>
                  <a:schemeClr val="tx1"/>
                </a:solidFill>
              </a:rPr>
              <a:t>Department of Philosophy</a:t>
            </a:r>
          </a:p>
          <a:p>
            <a:endParaRPr lang="en-IN" sz="11200" dirty="0" smtClean="0">
              <a:solidFill>
                <a:schemeClr val="tx1"/>
              </a:solidFill>
            </a:endParaRPr>
          </a:p>
          <a:p>
            <a:endParaRPr lang="en-IN" sz="11200" dirty="0">
              <a:solidFill>
                <a:schemeClr val="tx1"/>
              </a:solidFill>
            </a:endParaRPr>
          </a:p>
          <a:p>
            <a:endParaRPr lang="en-IN" sz="11200" dirty="0" smtClean="0">
              <a:solidFill>
                <a:schemeClr val="tx1"/>
              </a:solidFill>
            </a:endParaRPr>
          </a:p>
          <a:p>
            <a:endParaRPr lang="en-IN" sz="11200" dirty="0" smtClean="0">
              <a:solidFill>
                <a:schemeClr val="tx1"/>
              </a:solidFill>
            </a:endParaRPr>
          </a:p>
          <a:p>
            <a:r>
              <a:rPr lang="en-IN" sz="11200" dirty="0" smtClean="0">
                <a:solidFill>
                  <a:schemeClr val="tx1"/>
                </a:solidFill>
              </a:rPr>
              <a:t>Presented by,</a:t>
            </a:r>
          </a:p>
          <a:p>
            <a:r>
              <a:rPr lang="en-IN" sz="11200" dirty="0" err="1" smtClean="0">
                <a:solidFill>
                  <a:schemeClr val="tx1"/>
                </a:solidFill>
              </a:rPr>
              <a:t>Dr.</a:t>
            </a:r>
            <a:r>
              <a:rPr lang="en-IN" sz="11200" dirty="0" smtClean="0">
                <a:solidFill>
                  <a:schemeClr val="tx1"/>
                </a:solidFill>
              </a:rPr>
              <a:t> </a:t>
            </a:r>
            <a:r>
              <a:rPr lang="en-IN" sz="11200" dirty="0" err="1" smtClean="0">
                <a:solidFill>
                  <a:schemeClr val="tx1"/>
                </a:solidFill>
              </a:rPr>
              <a:t>Rajlakshmi</a:t>
            </a:r>
            <a:r>
              <a:rPr lang="en-IN" sz="11200" dirty="0" smtClean="0">
                <a:solidFill>
                  <a:schemeClr val="tx1"/>
                </a:solidFill>
              </a:rPr>
              <a:t> </a:t>
            </a:r>
            <a:r>
              <a:rPr lang="en-IN" sz="11200" dirty="0" err="1" smtClean="0">
                <a:solidFill>
                  <a:schemeClr val="tx1"/>
                </a:solidFill>
              </a:rPr>
              <a:t>Kalita</a:t>
            </a:r>
            <a:r>
              <a:rPr lang="en-IN" sz="11200" dirty="0" smtClean="0">
                <a:solidFill>
                  <a:schemeClr val="tx1"/>
                </a:solidFill>
              </a:rPr>
              <a:t>,</a:t>
            </a:r>
            <a:endParaRPr lang="en-IN" sz="11200" dirty="0">
              <a:solidFill>
                <a:schemeClr val="tx1"/>
              </a:solidFill>
            </a:endParaRPr>
          </a:p>
          <a:p>
            <a:endParaRPr lang="en-IN" sz="4000" dirty="0" smtClean="0">
              <a:solidFill>
                <a:schemeClr val="tx1"/>
              </a:solidFill>
            </a:endParaRPr>
          </a:p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00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412776"/>
            <a:ext cx="676875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The fourth figure:</a:t>
            </a:r>
          </a:p>
          <a:p>
            <a:endParaRPr lang="en-IN" sz="3200" dirty="0"/>
          </a:p>
          <a:p>
            <a:r>
              <a:rPr lang="en-IN" sz="2000" dirty="0" smtClean="0"/>
              <a:t>The fourth figure is that in which middle term is the predicate in the major premise and the subject in the minor premise.</a:t>
            </a:r>
          </a:p>
          <a:p>
            <a:endParaRPr lang="en-IN" sz="2000" dirty="0"/>
          </a:p>
          <a:p>
            <a:r>
              <a:rPr lang="en-IN" sz="2000" dirty="0" err="1" smtClean="0"/>
              <a:t>Eg</a:t>
            </a:r>
            <a:r>
              <a:rPr lang="en-IN" sz="2000" dirty="0" smtClean="0"/>
              <a:t>.  </a:t>
            </a:r>
          </a:p>
          <a:p>
            <a:endParaRPr lang="en-IN" sz="2000" dirty="0"/>
          </a:p>
          <a:p>
            <a:r>
              <a:rPr lang="en-IN" sz="2000" dirty="0" smtClean="0"/>
              <a:t>         P                               M</a:t>
            </a:r>
          </a:p>
          <a:p>
            <a:endParaRPr lang="en-IN" sz="2000" dirty="0"/>
          </a:p>
          <a:p>
            <a:endParaRPr lang="en-IN" sz="2000" dirty="0" smtClean="0"/>
          </a:p>
          <a:p>
            <a:r>
              <a:rPr lang="en-IN" sz="2000" dirty="0"/>
              <a:t> </a:t>
            </a:r>
            <a:r>
              <a:rPr lang="en-IN" sz="2000" dirty="0" smtClean="0"/>
              <a:t>       M                               S</a:t>
            </a:r>
          </a:p>
          <a:p>
            <a:endParaRPr lang="en-IN" sz="32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627784" y="4365104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627784" y="4365104"/>
            <a:ext cx="1800200" cy="771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699792" y="5136872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159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628800"/>
            <a:ext cx="70567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Conclusion:</a:t>
            </a:r>
          </a:p>
          <a:p>
            <a:endParaRPr lang="en-IN" dirty="0"/>
          </a:p>
          <a:p>
            <a:r>
              <a:rPr lang="en-IN" dirty="0" smtClean="0"/>
              <a:t>        Figure is very important in Logic, specially in syllogism. You all need to have a clear concept of figure in order to understand Moods also.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070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124744"/>
            <a:ext cx="75608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800" dirty="0" smtClean="0">
                <a:solidFill>
                  <a:srgbClr val="FF0000"/>
                </a:solidFill>
              </a:rPr>
              <a:t>Syllogism:</a:t>
            </a:r>
          </a:p>
          <a:p>
            <a:endParaRPr lang="en-IN" sz="2800" dirty="0"/>
          </a:p>
          <a:p>
            <a:endParaRPr lang="en-IN" sz="2800" dirty="0" smtClean="0"/>
          </a:p>
          <a:p>
            <a:r>
              <a:rPr lang="en-IN" dirty="0" smtClean="0"/>
              <a:t>      </a:t>
            </a:r>
            <a:r>
              <a:rPr lang="en-IN" sz="2800" dirty="0" smtClean="0"/>
              <a:t>Syllogism is a form of mediate deductive inference in which the conclusion is drawn from two premises taken jointly.</a:t>
            </a:r>
            <a:endParaRPr lang="en-IN" sz="2800" dirty="0"/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/>
              <a:t> </a:t>
            </a:r>
            <a:r>
              <a:rPr lang="en-IN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4641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340768"/>
            <a:ext cx="68407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solidFill>
                  <a:srgbClr val="FF0000"/>
                </a:solidFill>
              </a:rPr>
              <a:t>Structure of syllogism:</a:t>
            </a:r>
          </a:p>
          <a:p>
            <a:endParaRPr lang="en-IN" sz="3200" dirty="0"/>
          </a:p>
          <a:p>
            <a:r>
              <a:rPr lang="en-IN" sz="2400" dirty="0" smtClean="0"/>
              <a:t>         Every syllogism has three propositions and three terms. The three terms are </a:t>
            </a:r>
            <a:r>
              <a:rPr lang="en-IN" sz="2400" dirty="0" smtClean="0">
                <a:solidFill>
                  <a:srgbClr val="C00000"/>
                </a:solidFill>
              </a:rPr>
              <a:t>Major term, Minor term and  Middle term. </a:t>
            </a:r>
            <a:r>
              <a:rPr lang="en-IN" sz="2400" dirty="0" smtClean="0"/>
              <a:t>Each of these terms are used twice in a syllogism.    </a:t>
            </a:r>
          </a:p>
          <a:p>
            <a:r>
              <a:rPr lang="en-IN" sz="2400" dirty="0"/>
              <a:t> </a:t>
            </a:r>
            <a:r>
              <a:rPr lang="en-IN" sz="2400" dirty="0" smtClean="0"/>
              <a:t>        The premise in which the major term is present is called major premise and the term in which minor term is present is called minor premise.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20009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7" y="1340768"/>
            <a:ext cx="66247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/>
              <a:t>Example of Syllogism:</a:t>
            </a:r>
          </a:p>
          <a:p>
            <a:endParaRPr lang="en-IN" dirty="0"/>
          </a:p>
          <a:p>
            <a:r>
              <a:rPr lang="en-IN" dirty="0" smtClean="0"/>
              <a:t>          </a:t>
            </a:r>
          </a:p>
          <a:p>
            <a:endParaRPr lang="en-IN" dirty="0"/>
          </a:p>
          <a:p>
            <a:r>
              <a:rPr lang="en-IN" sz="1400" dirty="0" smtClean="0"/>
              <a:t>Major premise</a:t>
            </a:r>
            <a:r>
              <a:rPr lang="en-IN" dirty="0" smtClean="0"/>
              <a:t>           </a:t>
            </a:r>
            <a:r>
              <a:rPr lang="en-IN" sz="3600" dirty="0" smtClean="0"/>
              <a:t>All </a:t>
            </a:r>
            <a:r>
              <a:rPr lang="en-IN" sz="3600" b="1" dirty="0" smtClean="0">
                <a:solidFill>
                  <a:srgbClr val="FF0000"/>
                </a:solidFill>
              </a:rPr>
              <a:t>men</a:t>
            </a:r>
            <a:r>
              <a:rPr lang="en-IN" sz="3600" dirty="0" smtClean="0"/>
              <a:t> are mortal.</a:t>
            </a:r>
          </a:p>
          <a:p>
            <a:r>
              <a:rPr lang="en-IN" sz="1400" dirty="0" smtClean="0"/>
              <a:t>Minor premise</a:t>
            </a:r>
            <a:r>
              <a:rPr lang="en-IN" sz="3600" dirty="0" smtClean="0"/>
              <a:t>     All kings are </a:t>
            </a:r>
            <a:r>
              <a:rPr lang="en-IN" sz="3600" b="1" dirty="0" smtClean="0">
                <a:solidFill>
                  <a:srgbClr val="FF0000"/>
                </a:solidFill>
              </a:rPr>
              <a:t>men</a:t>
            </a:r>
            <a:r>
              <a:rPr lang="en-IN" sz="3600" dirty="0" smtClean="0"/>
              <a:t>. </a:t>
            </a:r>
          </a:p>
          <a:p>
            <a:r>
              <a:rPr lang="en-IN" sz="3600" dirty="0"/>
              <a:t> </a:t>
            </a:r>
            <a:r>
              <a:rPr lang="en-IN" sz="3600" dirty="0" smtClean="0"/>
              <a:t>            All king are mortal.</a:t>
            </a:r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                            </a:t>
            </a:r>
            <a:r>
              <a:rPr lang="en-IN" b="1" dirty="0" smtClean="0"/>
              <a:t>Minor term </a:t>
            </a:r>
            <a:r>
              <a:rPr lang="en-IN" dirty="0" smtClean="0"/>
              <a:t>                  </a:t>
            </a:r>
            <a:r>
              <a:rPr lang="en-IN" b="1" dirty="0" smtClean="0"/>
              <a:t>Major term</a:t>
            </a:r>
            <a:endParaRPr lang="en-IN" b="1" dirty="0"/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3" name="Down Arrow 2"/>
          <p:cNvSpPr/>
          <p:nvPr/>
        </p:nvSpPr>
        <p:spPr>
          <a:xfrm flipH="1">
            <a:off x="4177650" y="4340874"/>
            <a:ext cx="178325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Down Arrow 3"/>
          <p:cNvSpPr/>
          <p:nvPr/>
        </p:nvSpPr>
        <p:spPr>
          <a:xfrm>
            <a:off x="6444208" y="4365104"/>
            <a:ext cx="14401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Left Arrow 4"/>
          <p:cNvSpPr/>
          <p:nvPr/>
        </p:nvSpPr>
        <p:spPr>
          <a:xfrm>
            <a:off x="2431976" y="2960948"/>
            <a:ext cx="648072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Left Arrow 6"/>
          <p:cNvSpPr/>
          <p:nvPr/>
        </p:nvSpPr>
        <p:spPr>
          <a:xfrm>
            <a:off x="2411760" y="3573016"/>
            <a:ext cx="648072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682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908720"/>
            <a:ext cx="705678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800" b="1" dirty="0" smtClean="0">
                <a:solidFill>
                  <a:srgbClr val="FF0000"/>
                </a:solidFill>
              </a:rPr>
              <a:t>Figure:</a:t>
            </a:r>
          </a:p>
          <a:p>
            <a:r>
              <a:rPr lang="en-IN" sz="3200" dirty="0"/>
              <a:t> </a:t>
            </a:r>
            <a:r>
              <a:rPr lang="en-IN" sz="3200" dirty="0" smtClean="0"/>
              <a:t>  </a:t>
            </a:r>
          </a:p>
          <a:p>
            <a:r>
              <a:rPr lang="en-IN" sz="3200" dirty="0" smtClean="0"/>
              <a:t>      Figure is the form of Syllogism which is determined by the position of the </a:t>
            </a:r>
            <a:r>
              <a:rPr lang="en-IN" sz="3200" smtClean="0"/>
              <a:t>Middle term</a:t>
            </a:r>
            <a:r>
              <a:rPr lang="en-IN" sz="2400" smtClean="0"/>
              <a:t>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0631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15616" y="1268760"/>
            <a:ext cx="71287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On the basis of the position of the Middle term in the premises there are four figures</a:t>
            </a:r>
            <a:r>
              <a:rPr lang="en-US" sz="2800" dirty="0" smtClean="0"/>
              <a:t>,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      They are</a:t>
            </a:r>
          </a:p>
          <a:p>
            <a:endParaRPr lang="en-US" sz="2800" dirty="0"/>
          </a:p>
          <a:p>
            <a:r>
              <a:rPr lang="en-US" sz="2800" dirty="0"/>
              <a:t>         1. First figure</a:t>
            </a:r>
          </a:p>
          <a:p>
            <a:r>
              <a:rPr lang="en-US" sz="2800" dirty="0"/>
              <a:t>         2. Second figure</a:t>
            </a:r>
          </a:p>
          <a:p>
            <a:r>
              <a:rPr lang="en-US" sz="2800" dirty="0"/>
              <a:t>         3. Third figure and</a:t>
            </a:r>
          </a:p>
          <a:p>
            <a:r>
              <a:rPr lang="en-US" sz="2800" dirty="0"/>
              <a:t>         4. fourth figure</a:t>
            </a:r>
          </a:p>
        </p:txBody>
      </p:sp>
    </p:spTree>
    <p:extLst>
      <p:ext uri="{BB962C8B-B14F-4D97-AF65-F5344CB8AC3E}">
        <p14:creationId xmlns:p14="http://schemas.microsoft.com/office/powerpoint/2010/main" val="216343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836712"/>
            <a:ext cx="756084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/>
              <a:t>The first figure:</a:t>
            </a:r>
          </a:p>
          <a:p>
            <a:endParaRPr lang="en-IN" sz="3600" dirty="0"/>
          </a:p>
          <a:p>
            <a:r>
              <a:rPr lang="en-IN" sz="2000" dirty="0" smtClean="0"/>
              <a:t>The first figure is that in which Middle term is the subject of the major premise and the predicate of the minor premise.</a:t>
            </a:r>
          </a:p>
          <a:p>
            <a:endParaRPr lang="en-IN" sz="2000" dirty="0"/>
          </a:p>
          <a:p>
            <a:endParaRPr lang="en-IN" sz="2000" dirty="0" smtClean="0"/>
          </a:p>
          <a:p>
            <a:r>
              <a:rPr lang="en-IN" sz="2000" dirty="0" smtClean="0"/>
              <a:t>    </a:t>
            </a:r>
            <a:r>
              <a:rPr lang="en-IN" sz="2000" dirty="0" err="1" smtClean="0"/>
              <a:t>Eg</a:t>
            </a:r>
            <a:r>
              <a:rPr lang="en-IN" sz="2000" dirty="0" smtClean="0"/>
              <a:t>.   M                       P</a:t>
            </a:r>
          </a:p>
          <a:p>
            <a:endParaRPr lang="en-IN" sz="2000" dirty="0"/>
          </a:p>
          <a:p>
            <a:endParaRPr lang="en-IN" sz="2000" dirty="0" smtClean="0"/>
          </a:p>
          <a:p>
            <a:r>
              <a:rPr lang="en-IN" sz="2000" dirty="0" smtClean="0"/>
              <a:t>             S                       M</a:t>
            </a:r>
            <a:endParaRPr lang="en-IN" sz="2000" dirty="0"/>
          </a:p>
          <a:p>
            <a:endParaRPr lang="en-IN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339752" y="3356992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339752" y="3356992"/>
            <a:ext cx="1368152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483768" y="4149080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8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980728"/>
            <a:ext cx="691276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/>
              <a:t>The Second figure</a:t>
            </a:r>
            <a:r>
              <a:rPr lang="en-IN" sz="3200" dirty="0" smtClean="0"/>
              <a:t>:</a:t>
            </a:r>
          </a:p>
          <a:p>
            <a:endParaRPr lang="en-IN" sz="3200" dirty="0"/>
          </a:p>
          <a:p>
            <a:r>
              <a:rPr lang="en-IN" sz="2800" dirty="0" smtClean="0"/>
              <a:t>      </a:t>
            </a:r>
            <a:r>
              <a:rPr lang="en-IN" sz="2000" dirty="0" smtClean="0"/>
              <a:t>The second figure is that in which the middle term is the predicate of the both of the premises.</a:t>
            </a:r>
          </a:p>
          <a:p>
            <a:endParaRPr lang="en-IN" sz="2000" dirty="0"/>
          </a:p>
          <a:p>
            <a:endParaRPr lang="en-IN" sz="2000" dirty="0" smtClean="0"/>
          </a:p>
          <a:p>
            <a:r>
              <a:rPr lang="en-IN" sz="2000" dirty="0" err="1" smtClean="0"/>
              <a:t>Eg</a:t>
            </a:r>
            <a:r>
              <a:rPr lang="en-IN" sz="2000" dirty="0" smtClean="0"/>
              <a:t>.        P                            M</a:t>
            </a:r>
          </a:p>
          <a:p>
            <a:endParaRPr lang="en-IN" sz="2000" dirty="0"/>
          </a:p>
          <a:p>
            <a:endParaRPr lang="en-IN" sz="2000" dirty="0" smtClean="0"/>
          </a:p>
          <a:p>
            <a:r>
              <a:rPr lang="en-IN" sz="2000" dirty="0"/>
              <a:t> </a:t>
            </a:r>
            <a:r>
              <a:rPr lang="en-IN" sz="2000" dirty="0" smtClean="0"/>
              <a:t>            S                           M</a:t>
            </a:r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771800" y="3573016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9992" y="3573016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771800" y="4437112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65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340768"/>
            <a:ext cx="727280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The third figure:</a:t>
            </a:r>
          </a:p>
          <a:p>
            <a:r>
              <a:rPr lang="en-IN" sz="3200" dirty="0"/>
              <a:t> </a:t>
            </a:r>
            <a:r>
              <a:rPr lang="en-IN" sz="3200" dirty="0" smtClean="0"/>
              <a:t>   </a:t>
            </a:r>
            <a:r>
              <a:rPr lang="en-IN" sz="2000" dirty="0" smtClean="0"/>
              <a:t>The third figure is that in which the middle term is the subject in both of the premises.</a:t>
            </a:r>
          </a:p>
          <a:p>
            <a:endParaRPr lang="en-IN" sz="2000" dirty="0"/>
          </a:p>
          <a:p>
            <a:r>
              <a:rPr lang="en-IN" sz="2000" dirty="0" err="1" smtClean="0"/>
              <a:t>Eg</a:t>
            </a:r>
            <a:r>
              <a:rPr lang="en-IN" sz="2000" dirty="0" smtClean="0"/>
              <a:t>.          </a:t>
            </a:r>
            <a:r>
              <a:rPr lang="en-IN" sz="2000" dirty="0"/>
              <a:t>M</a:t>
            </a:r>
            <a:r>
              <a:rPr lang="en-IN" sz="2000" dirty="0" smtClean="0"/>
              <a:t>                              P</a:t>
            </a:r>
          </a:p>
          <a:p>
            <a:endParaRPr lang="en-IN" sz="3200" dirty="0" smtClean="0"/>
          </a:p>
          <a:p>
            <a:endParaRPr lang="en-IN" sz="3200" dirty="0"/>
          </a:p>
          <a:p>
            <a:r>
              <a:rPr lang="en-IN" sz="3200" dirty="0" smtClean="0"/>
              <a:t>          </a:t>
            </a:r>
            <a:r>
              <a:rPr lang="en-IN" sz="2000" dirty="0" smtClean="0"/>
              <a:t>M                             S</a:t>
            </a:r>
            <a:endParaRPr lang="en-IN" sz="32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915816" y="306896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915816" y="3068960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915816" y="422201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33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172</TotalTime>
  <Words>374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Presentation on: Figures of Categorical Syllogism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on: Figures and Moods</dc:title>
  <dc:creator>abhisyantabaruah@gmail.com</dc:creator>
  <cp:lastModifiedBy>abhisyantabaruah@gmail.com</cp:lastModifiedBy>
  <cp:revision>16</cp:revision>
  <dcterms:created xsi:type="dcterms:W3CDTF">2021-12-29T15:22:06Z</dcterms:created>
  <dcterms:modified xsi:type="dcterms:W3CDTF">2023-11-22T07:39:12Z</dcterms:modified>
</cp:coreProperties>
</file>