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441F6-01D2-4972-AF55-9C6D70A393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ECBAA1-3222-49C1-8146-A6705CA3920C}">
      <dgm:prSet custT="1"/>
      <dgm:spPr>
        <a:solidFill>
          <a:srgbClr val="7030A0"/>
        </a:solidFill>
      </dgm:spPr>
      <dgm:t>
        <a:bodyPr/>
        <a:lstStyle/>
        <a:p>
          <a:pPr algn="ctr" rtl="0"/>
          <a:r>
            <a:rPr lang="en-US" sz="2000" dirty="0" smtClean="0">
              <a:latin typeface="Arial Rounded MT Bold" pitchFamily="34" charset="0"/>
            </a:rPr>
            <a:t>1.Occluding junctions</a:t>
          </a:r>
          <a:endParaRPr lang="en-US" sz="2000" dirty="0">
            <a:latin typeface="Arial Rounded MT Bold" pitchFamily="34" charset="0"/>
          </a:endParaRPr>
        </a:p>
      </dgm:t>
    </dgm:pt>
    <dgm:pt modelId="{5BBE5D50-2259-40AC-BD5A-6E5B3FF3E343}" type="parTrans" cxnId="{962DFA16-3EB2-472E-9EA6-DDDF653FFE19}">
      <dgm:prSet/>
      <dgm:spPr/>
      <dgm:t>
        <a:bodyPr/>
        <a:lstStyle/>
        <a:p>
          <a:endParaRPr lang="en-US"/>
        </a:p>
      </dgm:t>
    </dgm:pt>
    <dgm:pt modelId="{769DF604-D01B-4C4B-97F7-7D73294C8ECB}" type="sibTrans" cxnId="{962DFA16-3EB2-472E-9EA6-DDDF653FFE19}">
      <dgm:prSet/>
      <dgm:spPr/>
      <dgm:t>
        <a:bodyPr/>
        <a:lstStyle/>
        <a:p>
          <a:endParaRPr lang="en-US"/>
        </a:p>
      </dgm:t>
    </dgm:pt>
    <dgm:pt modelId="{504F741D-8FA7-4CE4-A58A-1DAB306C69BD}">
      <dgm:prSet custT="1"/>
      <dgm:spPr/>
      <dgm:t>
        <a:bodyPr/>
        <a:lstStyle/>
        <a:p>
          <a:pPr algn="ctr" rtl="0"/>
          <a:r>
            <a:rPr lang="en-US" sz="2000" dirty="0" smtClean="0">
              <a:latin typeface="Arial Rounded MT Bold" pitchFamily="34" charset="0"/>
            </a:rPr>
            <a:t>2.Anchoring junctions</a:t>
          </a:r>
          <a:endParaRPr lang="en-US" sz="2000" dirty="0">
            <a:latin typeface="Arial Rounded MT Bold" pitchFamily="34" charset="0"/>
          </a:endParaRPr>
        </a:p>
      </dgm:t>
    </dgm:pt>
    <dgm:pt modelId="{F700930F-0CC9-4E68-BEEA-B03E37747506}" type="parTrans" cxnId="{1DB95122-5353-4F5A-A07E-512B653D8464}">
      <dgm:prSet/>
      <dgm:spPr/>
      <dgm:t>
        <a:bodyPr/>
        <a:lstStyle/>
        <a:p>
          <a:endParaRPr lang="en-US"/>
        </a:p>
      </dgm:t>
    </dgm:pt>
    <dgm:pt modelId="{487D9A69-980D-41E2-AF54-A015E11DD8B9}" type="sibTrans" cxnId="{1DB95122-5353-4F5A-A07E-512B653D8464}">
      <dgm:prSet/>
      <dgm:spPr/>
      <dgm:t>
        <a:bodyPr/>
        <a:lstStyle/>
        <a:p>
          <a:endParaRPr lang="en-US"/>
        </a:p>
      </dgm:t>
    </dgm:pt>
    <dgm:pt modelId="{E3F30AB9-87A4-41BD-AAB9-A11787D6BAFB}">
      <dgm:prSet custT="1"/>
      <dgm:spPr>
        <a:solidFill>
          <a:srgbClr val="C00000"/>
        </a:solidFill>
      </dgm:spPr>
      <dgm:t>
        <a:bodyPr/>
        <a:lstStyle/>
        <a:p>
          <a:pPr algn="ctr" rtl="0"/>
          <a:r>
            <a:rPr lang="en-US" sz="2000" dirty="0" smtClean="0"/>
            <a:t>         </a:t>
          </a:r>
          <a:r>
            <a:rPr lang="en-US" sz="2000" dirty="0" smtClean="0">
              <a:latin typeface="Arial Rounded MT Bold" pitchFamily="34" charset="0"/>
            </a:rPr>
            <a:t>3.Communicating junctions                                                      </a:t>
          </a:r>
          <a:endParaRPr lang="en-US" sz="2000" dirty="0">
            <a:latin typeface="Arial Rounded MT Bold" pitchFamily="34" charset="0"/>
          </a:endParaRPr>
        </a:p>
      </dgm:t>
    </dgm:pt>
    <dgm:pt modelId="{E9AF3CE1-E2F0-447D-BD45-E7BAF4609E8A}" type="parTrans" cxnId="{7E2E6A5D-5D2D-437C-9389-8BF955415BFA}">
      <dgm:prSet/>
      <dgm:spPr/>
      <dgm:t>
        <a:bodyPr/>
        <a:lstStyle/>
        <a:p>
          <a:endParaRPr lang="en-US"/>
        </a:p>
      </dgm:t>
    </dgm:pt>
    <dgm:pt modelId="{26077C5B-40D9-4E93-B523-93F765BDFA86}" type="sibTrans" cxnId="{7E2E6A5D-5D2D-437C-9389-8BF955415BFA}">
      <dgm:prSet/>
      <dgm:spPr/>
      <dgm:t>
        <a:bodyPr/>
        <a:lstStyle/>
        <a:p>
          <a:endParaRPr lang="en-US"/>
        </a:p>
      </dgm:t>
    </dgm:pt>
    <dgm:pt modelId="{10BB4673-3FD2-42DC-B317-6BA40DD34FE3}" type="pres">
      <dgm:prSet presAssocID="{828441F6-01D2-4972-AF55-9C6D70A393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1669E5-0546-47AB-9DC6-55BFCCF5FAE3}" type="pres">
      <dgm:prSet presAssocID="{42ECBAA1-3222-49C1-8146-A6705CA3920C}" presName="parentText" presStyleLbl="node1" presStyleIdx="0" presStyleCnt="3" custLinFactNeighborX="-1351" custLinFactNeighborY="-211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012CC-B9CF-4DE0-8320-C603C9294F57}" type="pres">
      <dgm:prSet presAssocID="{769DF604-D01B-4C4B-97F7-7D73294C8ECB}" presName="spacer" presStyleCnt="0"/>
      <dgm:spPr/>
    </dgm:pt>
    <dgm:pt modelId="{5FD6C4D6-E150-4D9F-A10D-05B9A4266006}" type="pres">
      <dgm:prSet presAssocID="{504F741D-8FA7-4CE4-A58A-1DAB306C69BD}" presName="parentText" presStyleLbl="node1" presStyleIdx="1" presStyleCnt="3" custLinFactNeighborY="-151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18415-B6DC-4672-9393-9870FBB7E3A3}" type="pres">
      <dgm:prSet presAssocID="{487D9A69-980D-41E2-AF54-A015E11DD8B9}" presName="spacer" presStyleCnt="0"/>
      <dgm:spPr/>
    </dgm:pt>
    <dgm:pt modelId="{62C68DA9-FB8B-4C02-AB01-62325C5E4D0E}" type="pres">
      <dgm:prSet presAssocID="{E3F30AB9-87A4-41BD-AAB9-A11787D6BAFB}" presName="parentText" presStyleLbl="node1" presStyleIdx="2" presStyleCnt="3" custLinFactNeighborY="967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116F2-6E7E-47A1-8429-6548E09CABC5}" type="presOf" srcId="{E3F30AB9-87A4-41BD-AAB9-A11787D6BAFB}" destId="{62C68DA9-FB8B-4C02-AB01-62325C5E4D0E}" srcOrd="0" destOrd="0" presId="urn:microsoft.com/office/officeart/2005/8/layout/vList2"/>
    <dgm:cxn modelId="{84401FD0-5F40-4207-8F1D-6E754C5E62EF}" type="presOf" srcId="{42ECBAA1-3222-49C1-8146-A6705CA3920C}" destId="{F01669E5-0546-47AB-9DC6-55BFCCF5FAE3}" srcOrd="0" destOrd="0" presId="urn:microsoft.com/office/officeart/2005/8/layout/vList2"/>
    <dgm:cxn modelId="{9E2145E0-789D-49D7-9F9D-F11E1FF62ECE}" type="presOf" srcId="{828441F6-01D2-4972-AF55-9C6D70A393FB}" destId="{10BB4673-3FD2-42DC-B317-6BA40DD34FE3}" srcOrd="0" destOrd="0" presId="urn:microsoft.com/office/officeart/2005/8/layout/vList2"/>
    <dgm:cxn modelId="{962DFA16-3EB2-472E-9EA6-DDDF653FFE19}" srcId="{828441F6-01D2-4972-AF55-9C6D70A393FB}" destId="{42ECBAA1-3222-49C1-8146-A6705CA3920C}" srcOrd="0" destOrd="0" parTransId="{5BBE5D50-2259-40AC-BD5A-6E5B3FF3E343}" sibTransId="{769DF604-D01B-4C4B-97F7-7D73294C8ECB}"/>
    <dgm:cxn modelId="{1DB95122-5353-4F5A-A07E-512B653D8464}" srcId="{828441F6-01D2-4972-AF55-9C6D70A393FB}" destId="{504F741D-8FA7-4CE4-A58A-1DAB306C69BD}" srcOrd="1" destOrd="0" parTransId="{F700930F-0CC9-4E68-BEEA-B03E37747506}" sibTransId="{487D9A69-980D-41E2-AF54-A015E11DD8B9}"/>
    <dgm:cxn modelId="{7E2E6A5D-5D2D-437C-9389-8BF955415BFA}" srcId="{828441F6-01D2-4972-AF55-9C6D70A393FB}" destId="{E3F30AB9-87A4-41BD-AAB9-A11787D6BAFB}" srcOrd="2" destOrd="0" parTransId="{E9AF3CE1-E2F0-447D-BD45-E7BAF4609E8A}" sibTransId="{26077C5B-40D9-4E93-B523-93F765BDFA86}"/>
    <dgm:cxn modelId="{FBE31EF0-89C9-4A91-B65F-7E9D1BC55CE0}" type="presOf" srcId="{504F741D-8FA7-4CE4-A58A-1DAB306C69BD}" destId="{5FD6C4D6-E150-4D9F-A10D-05B9A4266006}" srcOrd="0" destOrd="0" presId="urn:microsoft.com/office/officeart/2005/8/layout/vList2"/>
    <dgm:cxn modelId="{1618CB23-6951-419E-9A66-9DFE79EC97B4}" type="presParOf" srcId="{10BB4673-3FD2-42DC-B317-6BA40DD34FE3}" destId="{F01669E5-0546-47AB-9DC6-55BFCCF5FAE3}" srcOrd="0" destOrd="0" presId="urn:microsoft.com/office/officeart/2005/8/layout/vList2"/>
    <dgm:cxn modelId="{780E8151-3EF7-4167-8288-FFE107B060E5}" type="presParOf" srcId="{10BB4673-3FD2-42DC-B317-6BA40DD34FE3}" destId="{8AD012CC-B9CF-4DE0-8320-C603C9294F57}" srcOrd="1" destOrd="0" presId="urn:microsoft.com/office/officeart/2005/8/layout/vList2"/>
    <dgm:cxn modelId="{EE99643B-CCEE-44CB-8240-797FA34D5FFE}" type="presParOf" srcId="{10BB4673-3FD2-42DC-B317-6BA40DD34FE3}" destId="{5FD6C4D6-E150-4D9F-A10D-05B9A4266006}" srcOrd="2" destOrd="0" presId="urn:microsoft.com/office/officeart/2005/8/layout/vList2"/>
    <dgm:cxn modelId="{66A5839D-561D-4E9B-8B9C-57C91AA8CC61}" type="presParOf" srcId="{10BB4673-3FD2-42DC-B317-6BA40DD34FE3}" destId="{D0518415-B6DC-4672-9393-9870FBB7E3A3}" srcOrd="3" destOrd="0" presId="urn:microsoft.com/office/officeart/2005/8/layout/vList2"/>
    <dgm:cxn modelId="{6ED8D4A5-A020-46D9-AE00-6A4A9B532FF2}" type="presParOf" srcId="{10BB4673-3FD2-42DC-B317-6BA40DD34FE3}" destId="{62C68DA9-FB8B-4C02-AB01-62325C5E4D0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1669E5-0546-47AB-9DC6-55BFCCF5FAE3}">
      <dsp:nvSpPr>
        <dsp:cNvPr id="0" name=""/>
        <dsp:cNvSpPr/>
      </dsp:nvSpPr>
      <dsp:spPr>
        <a:xfrm>
          <a:off x="0" y="0"/>
          <a:ext cx="6400800" cy="82368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Rounded MT Bold" pitchFamily="34" charset="0"/>
            </a:rPr>
            <a:t>1.Occluding junctions</a:t>
          </a:r>
          <a:endParaRPr lang="en-US" sz="2000" kern="1200" dirty="0">
            <a:latin typeface="Arial Rounded MT Bold" pitchFamily="34" charset="0"/>
          </a:endParaRPr>
        </a:p>
      </dsp:txBody>
      <dsp:txXfrm>
        <a:off x="0" y="0"/>
        <a:ext cx="6400800" cy="823680"/>
      </dsp:txXfrm>
    </dsp:sp>
    <dsp:sp modelId="{5FD6C4D6-E150-4D9F-A10D-05B9A4266006}">
      <dsp:nvSpPr>
        <dsp:cNvPr id="0" name=""/>
        <dsp:cNvSpPr/>
      </dsp:nvSpPr>
      <dsp:spPr>
        <a:xfrm>
          <a:off x="0" y="940526"/>
          <a:ext cx="6400800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Rounded MT Bold" pitchFamily="34" charset="0"/>
            </a:rPr>
            <a:t>2.Anchoring junctions</a:t>
          </a:r>
          <a:endParaRPr lang="en-US" sz="2000" kern="1200" dirty="0">
            <a:latin typeface="Arial Rounded MT Bold" pitchFamily="34" charset="0"/>
          </a:endParaRPr>
        </a:p>
      </dsp:txBody>
      <dsp:txXfrm>
        <a:off x="0" y="940526"/>
        <a:ext cx="6400800" cy="823680"/>
      </dsp:txXfrm>
    </dsp:sp>
    <dsp:sp modelId="{62C68DA9-FB8B-4C02-AB01-62325C5E4D0E}">
      <dsp:nvSpPr>
        <dsp:cNvPr id="0" name=""/>
        <dsp:cNvSpPr/>
      </dsp:nvSpPr>
      <dsp:spPr>
        <a:xfrm>
          <a:off x="0" y="1919520"/>
          <a:ext cx="6400800" cy="82368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        </a:t>
          </a:r>
          <a:r>
            <a:rPr lang="en-US" sz="2000" kern="1200" dirty="0" smtClean="0">
              <a:latin typeface="Arial Rounded MT Bold" pitchFamily="34" charset="0"/>
            </a:rPr>
            <a:t>3.Communicating junctions                                                      </a:t>
          </a:r>
          <a:endParaRPr lang="en-US" sz="2000" kern="1200" dirty="0">
            <a:latin typeface="Arial Rounded MT Bold" pitchFamily="34" charset="0"/>
          </a:endParaRPr>
        </a:p>
      </dsp:txBody>
      <dsp:txXfrm>
        <a:off x="0" y="1919520"/>
        <a:ext cx="6400800" cy="82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4B77-A21E-4CBE-8184-EA3B6D031947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494EE-4604-4F19-A988-CFBB3ED6C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94EE-4604-4F19-A988-CFBB3ED6C0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26BF-8AF3-4BE6-9B76-7E7E8F5FE28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65FF-3604-4E18-81D6-5DE1F27C5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26BF-8AF3-4BE6-9B76-7E7E8F5FE28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65FF-3604-4E18-81D6-5DE1F27C5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26BF-8AF3-4BE6-9B76-7E7E8F5FE28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65FF-3604-4E18-81D6-5DE1F27C5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26BF-8AF3-4BE6-9B76-7E7E8F5FE28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65FF-3604-4E18-81D6-5DE1F27C5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26BF-8AF3-4BE6-9B76-7E7E8F5FE28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65FF-3604-4E18-81D6-5DE1F27C5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26BF-8AF3-4BE6-9B76-7E7E8F5FE28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65FF-3604-4E18-81D6-5DE1F27C5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26BF-8AF3-4BE6-9B76-7E7E8F5FE28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65FF-3604-4E18-81D6-5DE1F27C5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26BF-8AF3-4BE6-9B76-7E7E8F5FE28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65FF-3604-4E18-81D6-5DE1F27C5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26BF-8AF3-4BE6-9B76-7E7E8F5FE28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65FF-3604-4E18-81D6-5DE1F27C5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26BF-8AF3-4BE6-9B76-7E7E8F5FE28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65FF-3604-4E18-81D6-5DE1F27C5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26BF-8AF3-4BE6-9B76-7E7E8F5FE28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65FF-3604-4E18-81D6-5DE1F27C5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026BF-8AF3-4BE6-9B76-7E7E8F5FE283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F65FF-3604-4E18-81D6-5DE1F27C5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1523999"/>
          </a:xfrm>
        </p:spPr>
        <p:txBody>
          <a:bodyPr/>
          <a:lstStyle/>
          <a:p>
            <a:r>
              <a:rPr lang="en-US" b="1" dirty="0" smtClean="0"/>
              <a:t>CELL JUNCTIONS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495800"/>
            <a:ext cx="3581400" cy="1447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Presented by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Darathi Deori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SUMMARY</a:t>
            </a:r>
            <a:endParaRPr lang="en-US" sz="2400" b="1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1524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81000" y="762000"/>
          <a:ext cx="8458200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412394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Junction</a:t>
                      </a:r>
                      <a:r>
                        <a:rPr lang="en-US" sz="2000" baseline="0" dirty="0" smtClean="0"/>
                        <a:t> type( vertebrate)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Function</a:t>
                      </a:r>
                      <a:endParaRPr lang="en-US" sz="2000" dirty="0"/>
                    </a:p>
                  </a:txBody>
                  <a:tcPr/>
                </a:tc>
              </a:tr>
              <a:tr h="103540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Tight junction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/>
                        <a:t>Seals neighboring cells together in an epithelial sheet</a:t>
                      </a:r>
                      <a:r>
                        <a:rPr lang="en-US" sz="2000" baseline="0" dirty="0" smtClean="0"/>
                        <a:t> to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prevent</a:t>
                      </a:r>
                      <a:r>
                        <a:rPr lang="en-US" sz="2000" baseline="0" dirty="0" smtClean="0"/>
                        <a:t> leakage of molecules between them.</a:t>
                      </a:r>
                      <a:endParaRPr lang="en-US" sz="2000" dirty="0"/>
                    </a:p>
                  </a:txBody>
                  <a:tcPr/>
                </a:tc>
              </a:tr>
              <a:tr h="965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Adherens junction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aseline="0" dirty="0" smtClean="0"/>
                        <a:t>Connect bundles of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actin </a:t>
                      </a:r>
                      <a:r>
                        <a:rPr lang="en-US" sz="2000" baseline="0" dirty="0" smtClean="0"/>
                        <a:t>filaments from cell to cell(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Adhesion belt</a:t>
                      </a:r>
                      <a:r>
                        <a:rPr lang="en-US" sz="2000" baseline="0" dirty="0" smtClean="0"/>
                        <a:t>) or from cell to the extracellular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matrix(Focal contact).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Desmosome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Joins</a:t>
                      </a:r>
                      <a:r>
                        <a:rPr lang="en-US" sz="2000" baseline="0" dirty="0" smtClean="0"/>
                        <a:t> the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intermediate</a:t>
                      </a:r>
                      <a:r>
                        <a:rPr lang="en-US" sz="2000" baseline="0" dirty="0" smtClean="0"/>
                        <a:t> filaments in one cell to those in a neighbor.</a:t>
                      </a:r>
                    </a:p>
                  </a:txBody>
                  <a:tcPr/>
                </a:tc>
              </a:tr>
              <a:tr h="10181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Gap junction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Allow the passage </a:t>
                      </a:r>
                      <a:r>
                        <a:rPr lang="en-US" sz="2000" dirty="0" smtClean="0"/>
                        <a:t>of small</a:t>
                      </a:r>
                      <a:r>
                        <a:rPr lang="en-US" sz="2000" baseline="0" dirty="0" smtClean="0"/>
                        <a:t> water-soluble ions and molecules from the cytoplasm of one cell to the cytoplasm of the other.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-38505" y="5791200"/>
            <a:ext cx="8805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2000" dirty="0" smtClean="0"/>
              <a:t>Plant cells are connected and communicate with each other via </a:t>
            </a:r>
            <a:r>
              <a:rPr lang="en-US" sz="2000" dirty="0" smtClean="0">
                <a:solidFill>
                  <a:srgbClr val="FF0000"/>
                </a:solidFill>
              </a:rPr>
              <a:t>Plasmodesmata.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 Septate junctions are the main occluding junction in </a:t>
            </a:r>
            <a:r>
              <a:rPr lang="en-US" sz="2000" dirty="0" smtClean="0">
                <a:solidFill>
                  <a:srgbClr val="FF0000"/>
                </a:solidFill>
              </a:rPr>
              <a:t>invertebrates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INTRODUCTION</a:t>
            </a:r>
            <a:endParaRPr lang="en-US" sz="2400" b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1" y="1219200"/>
            <a:ext cx="36575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Definition 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cell junction </a:t>
            </a:r>
            <a:r>
              <a:rPr lang="en-US" sz="2000" dirty="0" smtClean="0"/>
              <a:t>is a cell-cell or cell-extracellular matrix contact within a tissue  of a multicellular organism, especially abundant in </a:t>
            </a:r>
            <a:r>
              <a:rPr lang="en-US" sz="2000" dirty="0" smtClean="0">
                <a:solidFill>
                  <a:srgbClr val="FF0000"/>
                </a:solidFill>
              </a:rPr>
              <a:t>epithelia</a:t>
            </a:r>
            <a:r>
              <a:rPr lang="en-US" sz="2000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These junctions are critical to the development and functions of </a:t>
            </a:r>
            <a:r>
              <a:rPr lang="en-US" sz="2000" dirty="0" smtClean="0">
                <a:solidFill>
                  <a:srgbClr val="FF0000"/>
                </a:solidFill>
              </a:rPr>
              <a:t>multicellular organisms</a:t>
            </a:r>
            <a:r>
              <a:rPr lang="en-US" sz="2000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Combined with cell adhesion molecules and extracellular matrix(ECM),Cell junctions </a:t>
            </a:r>
            <a:r>
              <a:rPr lang="en-US" sz="2000" dirty="0" smtClean="0">
                <a:solidFill>
                  <a:srgbClr val="FF0000"/>
                </a:solidFill>
              </a:rPr>
              <a:t>help hold animal cells together.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0668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000" y="6019800"/>
            <a:ext cx="471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Fig: Cell junction between cell-cell and cell -ECM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dirty="0" smtClean="0">
                <a:latin typeface="Arial Black" pitchFamily="34" charset="0"/>
              </a:rPr>
              <a:t>TYPES OF CELL JUNCTION</a:t>
            </a:r>
            <a:endParaRPr lang="en-US" sz="2700" dirty="0">
              <a:latin typeface="Arial Black" pitchFamily="34" charset="0"/>
            </a:endParaRPr>
          </a:p>
        </p:txBody>
      </p:sp>
      <p:graphicFrame>
        <p:nvGraphicFramePr>
          <p:cNvPr id="3" name="Content Placeholder 6"/>
          <p:cNvGraphicFramePr>
            <a:graphicFrameLocks/>
          </p:cNvGraphicFramePr>
          <p:nvPr/>
        </p:nvGraphicFramePr>
        <p:xfrm>
          <a:off x="1219200" y="2362200"/>
          <a:ext cx="6400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OCCLUDING JUNCTIONS</a:t>
            </a:r>
            <a:endParaRPr lang="en-US" sz="2400" b="1" dirty="0">
              <a:latin typeface="Arial Black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57200" y="2767210"/>
            <a:ext cx="4191000" cy="280790"/>
          </a:xfrm>
          <a:custGeom>
            <a:avLst/>
            <a:gdLst>
              <a:gd name="connsiteX0" fmla="*/ 0 w 2438400"/>
              <a:gd name="connsiteY0" fmla="*/ 0 h 331200"/>
              <a:gd name="connsiteX1" fmla="*/ 2438400 w 2438400"/>
              <a:gd name="connsiteY1" fmla="*/ 0 h 331200"/>
              <a:gd name="connsiteX2" fmla="*/ 2438400 w 2438400"/>
              <a:gd name="connsiteY2" fmla="*/ 331200 h 331200"/>
              <a:gd name="connsiteX3" fmla="*/ 0 w 2438400"/>
              <a:gd name="connsiteY3" fmla="*/ 331200 h 331200"/>
              <a:gd name="connsiteX4" fmla="*/ 0 w 2438400"/>
              <a:gd name="connsiteY4" fmla="*/ 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331200">
                <a:moveTo>
                  <a:pt x="0" y="0"/>
                </a:moveTo>
                <a:lnTo>
                  <a:pt x="2438400" y="0"/>
                </a:lnTo>
                <a:lnTo>
                  <a:pt x="2438400" y="331200"/>
                </a:lnTo>
                <a:lnTo>
                  <a:pt x="0" y="331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419" tIns="25400" rIns="142240" bIns="25400" numCol="1" spcCol="1270" anchor="t" anchorCtr="0">
            <a:noAutofit/>
          </a:bodyPr>
          <a:lstStyle/>
          <a:p>
            <a:pPr marL="171450" lvl="1" indent="-171450" algn="just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1600" kern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8382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Occluding junctions </a:t>
            </a:r>
            <a:r>
              <a:rPr lang="en-US" sz="2000" dirty="0" smtClean="0"/>
              <a:t>forms permeability barrier across epithelial cell sheets.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They are of two types</a:t>
            </a:r>
            <a:r>
              <a:rPr lang="en-US" sz="2000" b="1" dirty="0" smtClean="0"/>
              <a:t>-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Tight junction(or Zonula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occludens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/>
              <a:t>and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Septate junction.</a:t>
            </a:r>
          </a:p>
          <a:p>
            <a:pPr lvl="0" algn="just">
              <a:buFont typeface="Wingdings" pitchFamily="2" charset="2"/>
              <a:buChar char="§"/>
            </a:pPr>
            <a:endParaRPr lang="en-US" sz="2000" dirty="0"/>
          </a:p>
          <a:p>
            <a:pPr algn="just"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524000"/>
            <a:ext cx="3276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Tight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Junction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: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Cell-cell occluding junctions  </a:t>
            </a:r>
            <a:r>
              <a:rPr lang="en-US" sz="2000" dirty="0" smtClean="0"/>
              <a:t>mediated by  transmembrane </a:t>
            </a:r>
            <a:r>
              <a:rPr lang="en-US" sz="2000" dirty="0" smtClean="0"/>
              <a:t>proteins( </a:t>
            </a:r>
            <a:r>
              <a:rPr lang="en-US" sz="2000" b="1" dirty="0" smtClean="0">
                <a:solidFill>
                  <a:srgbClr val="FF0000"/>
                </a:solidFill>
              </a:rPr>
              <a:t>claudin</a:t>
            </a:r>
            <a:r>
              <a:rPr lang="en-US" sz="2000" b="1" dirty="0" smtClean="0"/>
              <a:t>,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occludin)</a:t>
            </a:r>
            <a:r>
              <a:rPr lang="en-US" sz="2000" dirty="0" smtClean="0"/>
              <a:t> and intracellular </a:t>
            </a:r>
            <a:r>
              <a:rPr lang="en-US" sz="2000" dirty="0" smtClean="0"/>
              <a:t>membrane protein called </a:t>
            </a:r>
            <a:r>
              <a:rPr lang="en-US" sz="2000" dirty="0" smtClean="0">
                <a:solidFill>
                  <a:srgbClr val="FF0000"/>
                </a:solidFill>
              </a:rPr>
              <a:t>ZO</a:t>
            </a:r>
            <a:r>
              <a:rPr lang="en-US" sz="2000" dirty="0" smtClean="0"/>
              <a:t> protein</a:t>
            </a:r>
            <a:r>
              <a:rPr lang="en-US" sz="2000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Make the closest contact between adjacent cells and prevent the free passage of molecules(Including ions) across an epithelial sheet in the space between cells.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Maintain the </a:t>
            </a:r>
            <a:r>
              <a:rPr lang="en-US" sz="2000" dirty="0" smtClean="0">
                <a:solidFill>
                  <a:srgbClr val="FF0000"/>
                </a:solidFill>
              </a:rPr>
              <a:t>polarity of epithelial cells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0"/>
            <a:ext cx="5638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90600"/>
            <a:ext cx="792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b) Septate Junctions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:</a:t>
            </a:r>
          </a:p>
          <a:p>
            <a:pPr algn="just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Septate junctions(SJ)are the main occluding junctions in </a:t>
            </a:r>
            <a:r>
              <a:rPr lang="en-US" sz="2000" dirty="0" smtClean="0">
                <a:solidFill>
                  <a:srgbClr val="FF0000"/>
                </a:solidFill>
              </a:rPr>
              <a:t>invertebrates. 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They perform the same function in invertebrates that tight junctions perform in  vertebrates (Banerjee et.al.,2006).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They are located basolateral to the adherens junction.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They form  paracellullar barrier to solute diffusion through the intercellular space.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ANCHORING  JUNCTIONS</a:t>
            </a:r>
            <a:endParaRPr lang="en-US" sz="24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1219200"/>
            <a:ext cx="8229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b="1" dirty="0" smtClean="0"/>
              <a:t>Anchoring junctions </a:t>
            </a:r>
            <a:r>
              <a:rPr lang="en-US" sz="2000" dirty="0" smtClean="0"/>
              <a:t>attach cells(and their cytoskeletons) to their neighbours or to the extracellular matrix.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It includes two main type of junctions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Adherens Junction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Desmosome .</a:t>
            </a:r>
          </a:p>
          <a:p>
            <a:pPr algn="just">
              <a:buFont typeface="Wingdings" pitchFamily="2" charset="2"/>
              <a:buChar char="§"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590800"/>
            <a:ext cx="8001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a) Adherens Junctions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sz="2000" dirty="0" smtClean="0">
                <a:solidFill>
                  <a:schemeClr val="tx1"/>
                </a:solidFill>
              </a:rPr>
              <a:t>Provide strong mechanical attachments between adjacent cells through the linkage of cytoplasmic face with cytoskeleton.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Types-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8600" y="3886200"/>
            <a:ext cx="4267200" cy="2514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00050" indent="-400050" algn="just">
              <a:buFont typeface="+mj-lt"/>
              <a:buAutoNum type="romanUcPeriod"/>
            </a:pPr>
            <a:r>
              <a:rPr lang="en-US" sz="2000" b="1" dirty="0" smtClean="0"/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Adhesion belt (or Zonula adherens):</a:t>
            </a:r>
          </a:p>
          <a:p>
            <a:pPr marL="400050" indent="-400050" algn="just">
              <a:buFont typeface="+mj-lt"/>
              <a:buAutoNum type="romanUcPeriod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Cell-cell junction</a:t>
            </a:r>
            <a:r>
              <a:rPr lang="en-US" sz="2000" dirty="0" smtClean="0"/>
              <a:t>, mediated by </a:t>
            </a:r>
            <a:r>
              <a:rPr lang="en-US" sz="2000" dirty="0" smtClean="0">
                <a:solidFill>
                  <a:srgbClr val="FF0000"/>
                </a:solidFill>
              </a:rPr>
              <a:t>actin </a:t>
            </a:r>
            <a:r>
              <a:rPr lang="en-US" sz="2000" dirty="0" smtClean="0">
                <a:solidFill>
                  <a:schemeClr val="tx1"/>
                </a:solidFill>
              </a:rPr>
              <a:t>filaments</a:t>
            </a:r>
            <a:r>
              <a:rPr lang="en-US" sz="2000" dirty="0" smtClean="0"/>
              <a:t> and proteins belonging to </a:t>
            </a:r>
            <a:r>
              <a:rPr lang="en-US" sz="2000" dirty="0" smtClean="0">
                <a:solidFill>
                  <a:srgbClr val="FF0000"/>
                </a:solidFill>
              </a:rPr>
              <a:t>cadherin</a:t>
            </a:r>
            <a:r>
              <a:rPr lang="en-US" sz="2000" dirty="0" smtClean="0"/>
              <a:t> family.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smtClean="0"/>
              <a:t> Located near the apical surface, just below the tight junctions.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4724400" y="3886200"/>
            <a:ext cx="4191000" cy="25146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>
              <a:buAutoNum type="romanUcPeriod" startAt="2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Focal contact(or adhesion plaque):</a:t>
            </a:r>
          </a:p>
          <a:p>
            <a:pPr marL="514350" indent="-514350" algn="just">
              <a:buAutoNum type="romanUcPeriod" startAt="2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  Cell-matrix junction</a:t>
            </a:r>
            <a:r>
              <a:rPr lang="en-US" sz="2000" dirty="0"/>
              <a:t> </a:t>
            </a:r>
            <a:r>
              <a:rPr lang="en-US" sz="2000" dirty="0" smtClean="0"/>
              <a:t>mediated by transmembrane adhesion proteins of the </a:t>
            </a:r>
            <a:r>
              <a:rPr lang="en-US" sz="2000" dirty="0" smtClean="0">
                <a:solidFill>
                  <a:srgbClr val="FF0000"/>
                </a:solidFill>
              </a:rPr>
              <a:t>integrin</a:t>
            </a:r>
            <a:r>
              <a:rPr lang="en-US" sz="2000" dirty="0" smtClean="0"/>
              <a:t> family and by </a:t>
            </a:r>
            <a:r>
              <a:rPr lang="en-US" sz="2000" dirty="0" smtClean="0">
                <a:solidFill>
                  <a:srgbClr val="FF0000"/>
                </a:solidFill>
              </a:rPr>
              <a:t>actin </a:t>
            </a:r>
            <a:r>
              <a:rPr lang="en-US" sz="2000" dirty="0" smtClean="0"/>
              <a:t>filament.</a:t>
            </a:r>
          </a:p>
          <a:p>
            <a:pPr algn="just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0960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b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) Desmosomes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Form links between cells and provide a connection between </a:t>
            </a:r>
            <a:r>
              <a:rPr lang="en-US" sz="2000" dirty="0" smtClean="0">
                <a:solidFill>
                  <a:srgbClr val="FF0000"/>
                </a:solidFill>
              </a:rPr>
              <a:t>intermediate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filaments</a:t>
            </a:r>
            <a:r>
              <a:rPr lang="en-US" sz="2000" dirty="0" smtClean="0"/>
              <a:t> of the cells cytoskeletons of adjacent cells.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It has a dense cytoplasmic plaque made of attachment proteins (</a:t>
            </a:r>
            <a:r>
              <a:rPr lang="en-US" sz="2000" dirty="0" smtClean="0">
                <a:solidFill>
                  <a:srgbClr val="FF0000"/>
                </a:solidFill>
              </a:rPr>
              <a:t>plakoglobin </a:t>
            </a:r>
            <a:r>
              <a:rPr lang="en-US" sz="2000" dirty="0" smtClean="0"/>
              <a:t>and</a:t>
            </a:r>
            <a:r>
              <a:rPr lang="en-US" sz="2000" dirty="0" smtClean="0">
                <a:solidFill>
                  <a:srgbClr val="FF0000"/>
                </a:solidFill>
              </a:rPr>
              <a:t> desmoplakin</a:t>
            </a:r>
            <a:r>
              <a:rPr lang="en-US" sz="2000" dirty="0" smtClean="0"/>
              <a:t>) along with cadherin proteins (</a:t>
            </a:r>
            <a:r>
              <a:rPr lang="en-US" sz="2000" dirty="0" smtClean="0">
                <a:solidFill>
                  <a:srgbClr val="FF0000"/>
                </a:solidFill>
              </a:rPr>
              <a:t>desmoglein </a:t>
            </a:r>
            <a:r>
              <a:rPr lang="en-US" sz="2000" dirty="0" smtClean="0"/>
              <a:t>and</a:t>
            </a:r>
            <a:r>
              <a:rPr lang="en-US" sz="2000" dirty="0" smtClean="0">
                <a:solidFill>
                  <a:srgbClr val="FF0000"/>
                </a:solidFill>
              </a:rPr>
              <a:t> desmocollin</a:t>
            </a:r>
            <a:r>
              <a:rPr lang="en-US" sz="2000" dirty="0"/>
              <a:t>)</a:t>
            </a:r>
            <a:r>
              <a:rPr lang="en-US" sz="2000" dirty="0" smtClean="0"/>
              <a:t> acting as the transmembrane linker proteins.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778" y="2819400"/>
            <a:ext cx="828762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COMMUNICATING  JUNCTIONS</a:t>
            </a:r>
            <a:endParaRPr lang="en-US" sz="2400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1" y="1524000"/>
            <a:ext cx="419099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a) Gap Junctions: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Direct connections between the </a:t>
            </a:r>
            <a:r>
              <a:rPr lang="en-US" sz="2000" dirty="0" smtClean="0">
                <a:solidFill>
                  <a:srgbClr val="FF0000"/>
                </a:solidFill>
              </a:rPr>
              <a:t>cytoplasms </a:t>
            </a:r>
            <a:r>
              <a:rPr lang="en-US" sz="2000" dirty="0" smtClean="0"/>
              <a:t>of adjacent cells. Allow passage of inorganic  ions and  water soluble molecules of up to 100d to pass </a:t>
            </a:r>
            <a:r>
              <a:rPr lang="en-US" sz="2000" dirty="0" smtClean="0">
                <a:solidFill>
                  <a:srgbClr val="FF0000"/>
                </a:solidFill>
              </a:rPr>
              <a:t>directly</a:t>
            </a:r>
            <a:r>
              <a:rPr lang="en-US" sz="2000" dirty="0" smtClean="0"/>
              <a:t> from one cell to another.</a:t>
            </a:r>
          </a:p>
          <a:p>
            <a:pPr algn="just"/>
            <a:endParaRPr lang="en-US" sz="20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Consists of transmembrane proteins called </a:t>
            </a:r>
            <a:r>
              <a:rPr lang="en-US" sz="2000" dirty="0" smtClean="0">
                <a:solidFill>
                  <a:srgbClr val="FF0000"/>
                </a:solidFill>
              </a:rPr>
              <a:t>Connexins</a:t>
            </a:r>
            <a:r>
              <a:rPr lang="en-US" sz="2000" dirty="0" smtClean="0"/>
              <a:t>. Six connexins assemble in a cylindrical manner to form a pore called </a:t>
            </a:r>
            <a:r>
              <a:rPr lang="en-US" sz="2000" dirty="0" smtClean="0">
                <a:solidFill>
                  <a:srgbClr val="FF0000"/>
                </a:solidFill>
              </a:rPr>
              <a:t>connexon</a:t>
            </a:r>
            <a:r>
              <a:rPr lang="en-US" sz="2000" dirty="0" smtClean="0"/>
              <a:t>. Connexons from two cells form  a continuous aqueous channel called </a:t>
            </a:r>
            <a:r>
              <a:rPr lang="en-US" sz="2000" dirty="0" smtClean="0">
                <a:solidFill>
                  <a:srgbClr val="FF0000"/>
                </a:solidFill>
              </a:rPr>
              <a:t>gap junction</a:t>
            </a:r>
            <a:r>
              <a:rPr lang="en-US" sz="2000" dirty="0" smtClean="0"/>
              <a:t>, which connect the two cell interior.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066801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Allow the passage of </a:t>
            </a:r>
            <a:r>
              <a:rPr lang="en-US" sz="2000" dirty="0" smtClean="0">
                <a:solidFill>
                  <a:srgbClr val="FF0000"/>
                </a:solidFill>
              </a:rPr>
              <a:t>chemical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electrical </a:t>
            </a:r>
            <a:r>
              <a:rPr lang="en-US" sz="2000" dirty="0" smtClean="0"/>
              <a:t>signals from one cell to another.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They are of two types-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Gap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/>
              <a:t>and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Plasmodesmata .</a:t>
            </a:r>
          </a:p>
          <a:p>
            <a:endParaRPr lang="en-US" sz="2000" dirty="0"/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812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784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b)Plasmodesmata: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They are communicating junctions found in </a:t>
            </a:r>
            <a:r>
              <a:rPr lang="en-US" sz="2000" dirty="0" smtClean="0">
                <a:solidFill>
                  <a:srgbClr val="FF0000"/>
                </a:solidFill>
              </a:rPr>
              <a:t>plant cells</a:t>
            </a:r>
            <a:r>
              <a:rPr lang="en-US" sz="2000" dirty="0" smtClean="0"/>
              <a:t>. Adjacent plant cells communicate with each other through cytoplasmic connections called plasmodesmata.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They are analogous to animal cell’s gap junctions, but are structurally unrelated.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Plasmodesmata is formed by an extension of smooth endoplasmic reticulum called </a:t>
            </a:r>
            <a:r>
              <a:rPr lang="en-US" sz="2000" dirty="0" smtClean="0">
                <a:solidFill>
                  <a:srgbClr val="FF0000"/>
                </a:solidFill>
              </a:rPr>
              <a:t>desmotubule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657600"/>
            <a:ext cx="640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52800" y="6248400"/>
            <a:ext cx="205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Fig: Plasmodesmata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648</Words>
  <Application>Microsoft Office PowerPoint</Application>
  <PresentationFormat>On-screen Show (4:3)</PresentationFormat>
  <Paragraphs>80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CELL JUNCTIONS </vt:lpstr>
      <vt:lpstr>INTRODUCTION</vt:lpstr>
      <vt:lpstr> TYPES OF CELL JUNCTION</vt:lpstr>
      <vt:lpstr>OCCLUDING JUNCTIONS</vt:lpstr>
      <vt:lpstr>Slide 5</vt:lpstr>
      <vt:lpstr>ANCHORING  JUNCTIONS</vt:lpstr>
      <vt:lpstr> </vt:lpstr>
      <vt:lpstr>COMMUNICATING  JUNCTIONS</vt:lpstr>
      <vt:lpstr>Slide 9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Junctions</dc:title>
  <dc:creator>Windows User</dc:creator>
  <cp:lastModifiedBy>Windows User</cp:lastModifiedBy>
  <cp:revision>126</cp:revision>
  <dcterms:created xsi:type="dcterms:W3CDTF">2020-09-02T09:40:36Z</dcterms:created>
  <dcterms:modified xsi:type="dcterms:W3CDTF">2020-09-08T13:37:01Z</dcterms:modified>
</cp:coreProperties>
</file>